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1d82b40db034197" /><Relationship Type="http://schemas.openxmlformats.org/officeDocument/2006/relationships/extended-properties" Target="/docProps/app.xml" Id="R7cea9e7f35354340" /><Relationship Type="http://schemas.openxmlformats.org/officeDocument/2006/relationships/officeDocument" Target="/ppt/presentation.xml" Id="R5e393696733149d7" /></Relationships>
</file>

<file path=ppt/presentation.xml><?xml version="1.0" encoding="utf-8"?>
<p:presentation xmlns:p="http://schemas.openxmlformats.org/presentationml/2006/main">
  <p:sldMasterIdLst>
    <p:sldMasterId xmlns:r="http://schemas.openxmlformats.org/officeDocument/2006/relationships" id="2147483648" r:id="R05f1b27dfabb4915"/>
  </p:sldMasterIdLst>
  <p:notesMasterIdLst>
    <p:notesMasterId xmlns:r="http://schemas.openxmlformats.org/officeDocument/2006/relationships" r:id="Ra99e50ab5a304971"/>
  </p:notesMasterIdLst>
  <p:sldIdLst>
    <p:sldId xmlns:r="http://schemas.openxmlformats.org/officeDocument/2006/relationships" id="256" r:id="R6d2bf31f728e4384"/>
    <p:sldId xmlns:r="http://schemas.openxmlformats.org/officeDocument/2006/relationships" id="257" r:id="R0180d8a3ef8f4707"/>
    <p:sldId xmlns:r="http://schemas.openxmlformats.org/officeDocument/2006/relationships" id="258" r:id="Rc8596b11334a4dbc"/>
    <p:sldId xmlns:r="http://schemas.openxmlformats.org/officeDocument/2006/relationships" id="259" r:id="R128d821ec1074903"/>
    <p:sldId xmlns:r="http://schemas.openxmlformats.org/officeDocument/2006/relationships" id="260" r:id="Rf19c7160d2ed4702"/>
    <p:sldId xmlns:r="http://schemas.openxmlformats.org/officeDocument/2006/relationships" id="261" r:id="Rf4020e80db534344"/>
    <p:sldId xmlns:r="http://schemas.openxmlformats.org/officeDocument/2006/relationships" id="262" r:id="R720b724b4a3a4e0b"/>
    <p:sldId xmlns:r="http://schemas.openxmlformats.org/officeDocument/2006/relationships" id="263" r:id="R5666c01c9f764b40"/>
    <p:sldId xmlns:r="http://schemas.openxmlformats.org/officeDocument/2006/relationships" id="264" r:id="Rb061eff7bca645b3"/>
    <p:sldId xmlns:r="http://schemas.openxmlformats.org/officeDocument/2006/relationships" id="265" r:id="R011dd12979194ac7"/>
    <p:sldId xmlns:r="http://schemas.openxmlformats.org/officeDocument/2006/relationships" id="266" r:id="R050d0a3604be43b8"/>
    <p:sldId xmlns:r="http://schemas.openxmlformats.org/officeDocument/2006/relationships" id="267" r:id="R60d8b4eb5c334db4"/>
    <p:sldId xmlns:r="http://schemas.openxmlformats.org/officeDocument/2006/relationships" id="268" r:id="Rda31e30e4848415f"/>
    <p:sldId xmlns:r="http://schemas.openxmlformats.org/officeDocument/2006/relationships" id="269" r:id="R0059636dcb3b43a5"/>
  </p:sldIdLst>
  <p:sldSz cx="18288000" cy="10287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397e6c8037940b9" /><Relationship Type="http://schemas.openxmlformats.org/officeDocument/2006/relationships/slideMaster" Target="/ppt/slideMasters/slideMaster1.xml" Id="R05f1b27dfabb4915" /><Relationship Type="http://schemas.openxmlformats.org/officeDocument/2006/relationships/notesMaster" Target="/ppt/notesMasters/notesMaster1.xml" Id="Ra99e50ab5a304971" /><Relationship Type="http://schemas.openxmlformats.org/officeDocument/2006/relationships/presProps" Target="/ppt/presProps.xml" Id="R7c52911667b4485f" /><Relationship Type="http://schemas.openxmlformats.org/officeDocument/2006/relationships/tableStyles" Target="/ppt/tableStyles.xml" Id="R3e4e252fd7084120" /><Relationship Type="http://schemas.openxmlformats.org/officeDocument/2006/relationships/slide" Target="/ppt/slides/slide1.xml" Id="R6d2bf31f728e4384" /><Relationship Type="http://schemas.openxmlformats.org/officeDocument/2006/relationships/slide" Target="/ppt/slides/slide2.xml" Id="R0180d8a3ef8f4707" /><Relationship Type="http://schemas.openxmlformats.org/officeDocument/2006/relationships/slide" Target="/ppt/slides/slide3.xml" Id="Rc8596b11334a4dbc" /><Relationship Type="http://schemas.openxmlformats.org/officeDocument/2006/relationships/slide" Target="/ppt/slides/slide4.xml" Id="R128d821ec1074903" /><Relationship Type="http://schemas.openxmlformats.org/officeDocument/2006/relationships/slide" Target="/ppt/slides/slide5.xml" Id="Rf19c7160d2ed4702" /><Relationship Type="http://schemas.openxmlformats.org/officeDocument/2006/relationships/slide" Target="/ppt/slides/slide6.xml" Id="Rf4020e80db534344" /><Relationship Type="http://schemas.openxmlformats.org/officeDocument/2006/relationships/slide" Target="/ppt/slides/slide7.xml" Id="R720b724b4a3a4e0b" /><Relationship Type="http://schemas.openxmlformats.org/officeDocument/2006/relationships/slide" Target="/ppt/slides/slide8.xml" Id="R5666c01c9f764b40" /><Relationship Type="http://schemas.openxmlformats.org/officeDocument/2006/relationships/slide" Target="/ppt/slides/slide9.xml" Id="Rb061eff7bca645b3" /><Relationship Type="http://schemas.openxmlformats.org/officeDocument/2006/relationships/slide" Target="/ppt/slides/slide10.xml" Id="R011dd12979194ac7" /><Relationship Type="http://schemas.openxmlformats.org/officeDocument/2006/relationships/slide" Target="/ppt/slides/slide11.xml" Id="R050d0a3604be43b8" /><Relationship Type="http://schemas.openxmlformats.org/officeDocument/2006/relationships/slide" Target="/ppt/slides/slide12.xml" Id="R60d8b4eb5c334db4" /><Relationship Type="http://schemas.openxmlformats.org/officeDocument/2006/relationships/slide" Target="/ppt/slides/slide13.xml" Id="Rda31e30e4848415f" /><Relationship Type="http://schemas.openxmlformats.org/officeDocument/2006/relationships/slide" Target="/ppt/slides/slide14.xml" Id="R0059636dcb3b43a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0bc71d423a0446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c8ddefda2a846fd" /><Relationship Type="http://schemas.openxmlformats.org/officeDocument/2006/relationships/notesMaster" Target="/ppt/notesMasters/notesMaster1.xml" Id="R214e2c8504524248" /></Relationships>
</file>

<file path=ppt/notesSlides/_rels/notesSlide2.xml.rels>&#65279;<?xml version="1.0" encoding="utf-8"?><Relationships xmlns="http://schemas.openxmlformats.org/package/2006/relationships"><Relationship Type="http://schemas.openxmlformats.org/officeDocument/2006/relationships/slide" Target="/ppt/slides/slide2.xml" Id="R0f5648ead1fd4443" /><Relationship Type="http://schemas.openxmlformats.org/officeDocument/2006/relationships/notesMaster" Target="/ppt/notesMasters/notesMaster1.xml" Id="Rc67b857d9db540f1" /></Relationships>
</file>

<file path=ppt/notesSlides/_rels/notesSlide3.xml.rels>&#65279;<?xml version="1.0" encoding="utf-8"?><Relationships xmlns="http://schemas.openxmlformats.org/package/2006/relationships"><Relationship Type="http://schemas.openxmlformats.org/officeDocument/2006/relationships/slide" Target="/ppt/slides/slide3.xml" Id="Rc19ccbd29dc84434" /><Relationship Type="http://schemas.openxmlformats.org/officeDocument/2006/relationships/notesMaster" Target="/ppt/notesMasters/notesMaster1.xml" Id="Rc94f929b0b2a415c" /></Relationships>
</file>

<file path=ppt/notesSlides/_rels/notesSlide4.xml.rels>&#65279;<?xml version="1.0" encoding="utf-8"?><Relationships xmlns="http://schemas.openxmlformats.org/package/2006/relationships"><Relationship Type="http://schemas.openxmlformats.org/officeDocument/2006/relationships/slide" Target="/ppt/slides/slide4.xml" Id="R50857d189b09471e" /><Relationship Type="http://schemas.openxmlformats.org/officeDocument/2006/relationships/notesMaster" Target="/ppt/notesMasters/notesMaster1.xml" Id="R4d8de20ba0574fbd" /></Relationships>
</file>

<file path=ppt/notesSlides/_rels/notesSlide5.xml.rels>&#65279;<?xml version="1.0" encoding="utf-8"?><Relationships xmlns="http://schemas.openxmlformats.org/package/2006/relationships"><Relationship Type="http://schemas.openxmlformats.org/officeDocument/2006/relationships/slide" Target="/ppt/slides/slide5.xml" Id="Rcd03ba756f1f46f0" /><Relationship Type="http://schemas.openxmlformats.org/officeDocument/2006/relationships/notesMaster" Target="/ppt/notesMasters/notesMaster1.xml" Id="Rb95009acdd644ce5" /></Relationships>
</file>

<file path=ppt/notesSlides/_rels/notesSlide6.xml.rels>&#65279;<?xml version="1.0" encoding="utf-8"?><Relationships xmlns="http://schemas.openxmlformats.org/package/2006/relationships"><Relationship Type="http://schemas.openxmlformats.org/officeDocument/2006/relationships/slide" Target="/ppt/slides/slide6.xml" Id="Rd28c0d2fa0ca4f3f" /><Relationship Type="http://schemas.openxmlformats.org/officeDocument/2006/relationships/notesMaster" Target="/ppt/notesMasters/notesMaster1.xml" Id="R2d3a7377f29e4351" /></Relationships>
</file>

<file path=ppt/notesSlides/_rels/notesSlide7.xml.rels>&#65279;<?xml version="1.0" encoding="utf-8"?><Relationships xmlns="http://schemas.openxmlformats.org/package/2006/relationships"><Relationship Type="http://schemas.openxmlformats.org/officeDocument/2006/relationships/slide" Target="/ppt/slides/slide7.xml" Id="Rb29831deeaf34533" /><Relationship Type="http://schemas.openxmlformats.org/officeDocument/2006/relationships/notesMaster" Target="/ppt/notesMasters/notesMaster1.xml" Id="Rca59235dc33e45e6" /></Relationships>
</file>

<file path=ppt/notesSlides/_rels/notesSlide8.xml.rels>&#65279;<?xml version="1.0" encoding="utf-8"?><Relationships xmlns="http://schemas.openxmlformats.org/package/2006/relationships"><Relationship Type="http://schemas.openxmlformats.org/officeDocument/2006/relationships/slide" Target="/ppt/slides/slide8.xml" Id="R9c8c0d03bce349b4" /><Relationship Type="http://schemas.openxmlformats.org/officeDocument/2006/relationships/notesMaster" Target="/ppt/notesMasters/notesMaster1.xml" Id="Rbe97a2e7655e4e62" /></Relationships>
</file>

<file path=ppt/notesSlides/_rels/notesSlide9.xml.rels>&#65279;<?xml version="1.0" encoding="utf-8"?><Relationships xmlns="http://schemas.openxmlformats.org/package/2006/relationships"><Relationship Type="http://schemas.openxmlformats.org/officeDocument/2006/relationships/slide" Target="/ppt/slides/slide9.xml" Id="R6fa0b85bd5524d9a" /><Relationship Type="http://schemas.openxmlformats.org/officeDocument/2006/relationships/notesMaster" Target="/ppt/notesMasters/notesMaster1.xml" Id="R365d21d35567410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19c856366f14a38" /><Relationship Type="http://schemas.openxmlformats.org/officeDocument/2006/relationships/notesMaster" Target="/ppt/notesMasters/notesMaster1.xml" Id="R10e01704050345b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3004e2eb13d4bd7" /><Relationship Type="http://schemas.openxmlformats.org/officeDocument/2006/relationships/notesMaster" Target="/ppt/notesMasters/notesMaster1.xml" Id="Rc4fe6c6b08274c0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538a362011349de" /><Relationship Type="http://schemas.openxmlformats.org/officeDocument/2006/relationships/notesMaster" Target="/ppt/notesMasters/notesMaster1.xml" Id="Rf47dde13106e4d4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a09df29718f40f5" /><Relationship Type="http://schemas.openxmlformats.org/officeDocument/2006/relationships/notesMaster" Target="/ppt/notesMasters/notesMaster1.xml" Id="Ra72572977a1542e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7927b02171d47f9" /><Relationship Type="http://schemas.openxmlformats.org/officeDocument/2006/relationships/notesMaster" Target="/ppt/notesMasters/notesMaster1.xml" Id="Rfba83e54391747e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Great software deserves an exceptional interface. Introducing Agon Atrium, by Agon Partners Innovation A G. A new starting point for ambitious admin experiences, with a distinctive visual identity and a rich collection of components ready to make your own.</a:t>
            </a:r>
          </a:p>
          <a:p xmlns:a="http://schemas.openxmlformats.org/drawingml/2006/main">
            <a:r>
              <a:t/>
            </a:r>
          </a:p>
          <a:p xmlns:a="http://schemas.openxmlformats.org/drawingml/2006/main">
            <a:r>
              <a:t>Source: actual Agon Atrium production showcase, repository snapshot 2026-09-19. Screenshots: .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Give your teams a workspace that brings the essentials into focus. Metrics, service health, capacity and activity share one coherent dashboard. Configurable widgets let people organise the view around the work that matters to them.</a:t>
            </a:r>
          </a:p>
          <a:p xmlns:a="http://schemas.openxmlformats.org/drawingml/2006/main">
            <a:r>
              <a:t/>
            </a:r>
          </a:p>
          <a:p xmlns:a="http://schemas.openxmlformats.org/drawingml/2006/main">
            <a:r>
              <a:t>Source: actual Agon Atrium production showcase, repository snapshot 2026-09-19. Screenshots: dashboard.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Turn information into a visual story. Atrium brings interactive area charts, columns, doughnuts and radial indicators into the same design language. Connect your own data source, switch datasets and give users a clear view of changing performance.</a:t>
            </a:r>
          </a:p>
          <a:p xmlns:a="http://schemas.openxmlformats.org/drawingml/2006/main">
            <a:r>
              <a:t/>
            </a:r>
          </a:p>
          <a:p xmlns:a="http://schemas.openxmlformats.org/drawingml/2006/main">
            <a:r>
              <a:t>Source: actual Agon Atrium production showcase, repository snapshot 2026-09-19. Screenshots: chart, chart-donut.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Make daily administration feel natural. Searchable tables combine sorting, pagination, selection and contextual actions. Resource pages bring records and details together, while query state stays in the address bar so users can return to the same view.</a:t>
            </a:r>
          </a:p>
          <a:p xmlns:a="http://schemas.openxmlformats.org/drawingml/2006/main">
            <a:r>
              <a:t/>
            </a:r>
          </a:p>
          <a:p xmlns:a="http://schemas.openxmlformats.org/drawingml/2006/main">
            <a:r>
              <a:t>Source: actual Agon Atrium production showcase, repository snapshot 2026-09-19. Screenshots: resources.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Carry the experience through every input. Forms, validation messages, switches and selection controls work within the same visual system. Clear feedback guides users through their next action and gives your application a consistent, professional finish.</a:t>
            </a:r>
          </a:p>
          <a:p xmlns:a="http://schemas.openxmlformats.org/drawingml/2006/main">
            <a:r>
              <a:t/>
            </a:r>
          </a:p>
          <a:p xmlns:a="http://schemas.openxmlformats.org/drawingml/2006/main">
            <a:r>
              <a:t>Source: actual Agon Atrium production showcase, repository snapshot 2026-09-19. Screenshots: forms.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 the right workspace at the right moment. Standard, draggable and fullscreen dialogs support focused tasks. Side drawers keep supporting information close, with keyboard interaction and focus management built into the shared components.</a:t>
            </a:r>
          </a:p>
          <a:p xmlns:a="http://schemas.openxmlformats.org/drawingml/2006/main">
            <a:r>
              <a:t/>
            </a:r>
          </a:p>
          <a:p xmlns:a="http://schemas.openxmlformats.org/drawingml/2006/main">
            <a:r>
              <a:t>Source: actual Agon Atrium production showcase, repository snapshot 2026-09-19. Screenshots: dialog, drawer.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Build a recognisable product across every screen. Explore a searchable icon gallery, button styles, badges, navigation patterns and feedback components. The showcase makes the options tangible, so your team can compose the experience with confidence.</a:t>
            </a:r>
          </a:p>
          <a:p xmlns:a="http://schemas.openxmlformats.org/drawingml/2006/main">
            <a:r>
              <a:t/>
            </a:r>
          </a:p>
          <a:p xmlns:a="http://schemas.openxmlformats.org/drawingml/2006/main">
            <a:r>
              <a:t>Source: actual Agon Atrium production showcase, repository snapshot 2026-09-19. Screenshots: icons, buttons.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Make Atrium unmistakably yours. Switch between light and dark, choose your accent colour and adapt the navigation layout. Density, direction and saved preferences help the workspace fit different teams, while the shared theme keeps the interface coherent.</a:t>
            </a:r>
          </a:p>
          <a:p xmlns:a="http://schemas.openxmlformats.org/drawingml/2006/main">
            <a:r>
              <a:t/>
            </a:r>
          </a:p>
          <a:p xmlns:a="http://schemas.openxmlformats.org/drawingml/2006/main">
            <a:r>
              <a:t>Source: actual Agon Atrium production showcase, repository snapshot 2026-09-19. Screenshots: theme.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Bring geography into the experience with interactive maps, markers and location details. The map component fits naturally into the dashboard, letting your application connect places with the records and services that matter to your users.</a:t>
            </a:r>
          </a:p>
          <a:p xmlns:a="http://schemas.openxmlformats.org/drawingml/2006/main">
            <a:r>
              <a:t/>
            </a:r>
          </a:p>
          <a:p xmlns:a="http://schemas.openxmlformats.org/drawingml/2006/main">
            <a:r>
              <a:t>Source: actual Agon Atrium production showcase, repository snapshot 2026-09-19. Screenshots: map.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Put operational tools where the work happens. The xterm terminal offers keyboard input, connection controls, responsive sizing and fullscreen viewing. Connect it through your application's authorised gateway. Here, the offline showcase session demonstrates the interface without contacting a server.</a:t>
            </a:r>
          </a:p>
          <a:p xmlns:a="http://schemas.openxmlformats.org/drawingml/2006/main">
            <a:r>
              <a:t/>
            </a:r>
          </a:p>
          <a:p xmlns:a="http://schemas.openxmlformats.org/drawingml/2006/main">
            <a:r>
              <a:t>Source: actual Agon Atrium production showcase, repository snapshot 2026-09-19. Screenshots: terminal.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Extend the workspace to remote desktops. Atrium integrates the no V N C viewer with connection status, viewport scaling and fullscreen controls. The showcase uses the real R F B decoder with a local demonstration desktop. Your application supplies the authenticated remote session.</a:t>
            </a:r>
          </a:p>
          <a:p xmlns:a="http://schemas.openxmlformats.org/drawingml/2006/main">
            <a:r>
              <a:t/>
            </a:r>
          </a:p>
          <a:p xmlns:a="http://schemas.openxmlformats.org/drawingml/2006/main">
            <a:r>
              <a:t>Source: actual Agon Atrium production showcase, repository snapshot 2026-09-19. Screenshots: vnc.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Keep your product recognisable as the screen changes. Responsive navigation and mobile layouts carry the experience beyond the desktop. English, German, French and Italian interface dictionaries give teams a multilingual starting point, alongside coordinated authentication page templates.</a:t>
            </a:r>
          </a:p>
          <a:p xmlns:a="http://schemas.openxmlformats.org/drawingml/2006/main">
            <a:r>
              <a:t/>
            </a:r>
          </a:p>
          <a:p xmlns:a="http://schemas.openxmlformats.org/drawingml/2006/main">
            <a:r>
              <a:t>Source: actual Agon Atrium production showcase, repository snapshot 2026-09-19. Screenshots: mobile, login.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Start with the lean starter or the complete showcase. Reuse the shared components, apply your branding and connect your services through application-owned adapters. With Alpine and Bootstrap styling underneath, Atrium gives you a clear integration path and keeps your business logic in your hands.</a:t>
            </a:r>
          </a:p>
          <a:p xmlns:a="http://schemas.openxmlformats.org/drawingml/2006/main">
            <a:r>
              <a:t/>
            </a:r>
          </a:p>
          <a:p xmlns:a="http://schemas.openxmlformats.org/drawingml/2006/main">
            <a:r>
              <a:t>Source: actual Agon Atrium production showcase, repository snapshot 2026-09-19. Screenshots: catalogue.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Reimagine what an admin interface can feel like. Give your teams clarity. Give your product a distinctive identity. And give your next application a stronger starting point. Explore Agon Atrium, by Agon Partners Innovation A G.</a:t>
            </a:r>
          </a:p>
          <a:p xmlns:a="http://schemas.openxmlformats.org/drawingml/2006/main">
            <a:r>
              <a:t/>
            </a:r>
          </a:p>
          <a:p xmlns:a="http://schemas.openxmlformats.org/drawingml/2006/main">
            <a:r>
              <a:t>Source: actual Agon Atrium production showcase, repository snapshot 2026-09-19. Screenshots: .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fe9cad4e13f4b0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5add4aff5f548f9" /><Relationship Type="http://schemas.openxmlformats.org/officeDocument/2006/relationships/slideLayout" Target="/ppt/slideLayouts/slideLayout1.xml" Id="Rb61a7e8eb5cb4f2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61a7e8eb5cb4f2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cae2e7831114685" /><Relationship Type="http://schemas.openxmlformats.org/officeDocument/2006/relationships/image" Target="/ppt/media/image.png" Id="Rbd93bc2e7aed4de2" /><Relationship Type="http://schemas.openxmlformats.org/officeDocument/2006/relationships/image" Target="/ppt/media/image2.png" Id="Ra1ec4f50639b496a" /><Relationship Type="http://schemas.openxmlformats.org/officeDocument/2006/relationships/notesSlide" Target="/ppt/notesSlides/notesSlide1.xml" Id="R7e28333f4f0c4677"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ffb467c5e79d45f0" /><Relationship Type="http://schemas.openxmlformats.org/officeDocument/2006/relationships/image" Target="/ppt/media/image3.png" Id="R1c1f1b8e78534f12" /><Relationship Type="http://schemas.openxmlformats.org/officeDocument/2006/relationships/image" Target="/ppt/media/image4.png" Id="R8bc1032bd8014dc8" /><Relationship Type="http://schemas.openxmlformats.org/officeDocument/2006/relationships/notesSlide" Target="/ppt/notesSlides/notesSlide2.xml" Id="R32d20a28936c4b7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215de552df204622" /><Relationship Type="http://schemas.openxmlformats.org/officeDocument/2006/relationships/image" Target="/ppt/media/image5.png" Id="R754df15329674e92" /><Relationship Type="http://schemas.openxmlformats.org/officeDocument/2006/relationships/image" Target="/ppt/media/image6.png" Id="Rdd0aa9dfbcb8446d" /><Relationship Type="http://schemas.openxmlformats.org/officeDocument/2006/relationships/image" Target="/ppt/media/image7.png" Id="R40b09c9d879647fe" /><Relationship Type="http://schemas.openxmlformats.org/officeDocument/2006/relationships/notesSlide" Target="/ppt/notesSlides/notesSlide3.xml" Id="R79e70f18a8fe4ad8"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a34270dc9d0a4ba9" /><Relationship Type="http://schemas.openxmlformats.org/officeDocument/2006/relationships/image" Target="/ppt/media/image8.png" Id="Rfe0e8aff9d7d4515" /><Relationship Type="http://schemas.openxmlformats.org/officeDocument/2006/relationships/image" Target="/ppt/media/image9.png" Id="R2b865b63a7ab4342" /><Relationship Type="http://schemas.openxmlformats.org/officeDocument/2006/relationships/notesSlide" Target="/ppt/notesSlides/notesSlide4.xml" Id="Rafaba7cbbbcf47e3"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46e901c6743f4a63" /><Relationship Type="http://schemas.openxmlformats.org/officeDocument/2006/relationships/image" Target="/ppt/media/image10.png" Id="Ra976fabeae0f4006" /><Relationship Type="http://schemas.openxmlformats.org/officeDocument/2006/relationships/image" Target="/ppt/media/image11.png" Id="R28d6a3ae65784244" /><Relationship Type="http://schemas.openxmlformats.org/officeDocument/2006/relationships/notesSlide" Target="/ppt/notesSlides/notesSlide5.xml" Id="Re60a837acfb84f0b"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031049bb675c4a81" /><Relationship Type="http://schemas.openxmlformats.org/officeDocument/2006/relationships/image" Target="/ppt/media/image12.png" Id="Rdd2c41f0f2314828" /><Relationship Type="http://schemas.openxmlformats.org/officeDocument/2006/relationships/image" Target="/ppt/media/image13.png" Id="R0558189dac4e4446" /><Relationship Type="http://schemas.openxmlformats.org/officeDocument/2006/relationships/image" Target="/ppt/media/image14.png" Id="Radc234273e294485" /><Relationship Type="http://schemas.openxmlformats.org/officeDocument/2006/relationships/notesSlide" Target="/ppt/notesSlides/notesSlide6.xml" Id="Raa78a14e69724da4"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532a3297115f4408" /><Relationship Type="http://schemas.openxmlformats.org/officeDocument/2006/relationships/image" Target="/ppt/media/image15.png" Id="Re6554a6afcd74fab" /><Relationship Type="http://schemas.openxmlformats.org/officeDocument/2006/relationships/image" Target="/ppt/media/image16.png" Id="R9d6a92f838634e9e" /><Relationship Type="http://schemas.openxmlformats.org/officeDocument/2006/relationships/image" Target="/ppt/media/image17.png" Id="Rc0d41f02e6244fd9" /><Relationship Type="http://schemas.openxmlformats.org/officeDocument/2006/relationships/notesSlide" Target="/ppt/notesSlides/notesSlide7.xml" Id="R34eb4cbbff684653"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ca1389f9690144f0" /><Relationship Type="http://schemas.openxmlformats.org/officeDocument/2006/relationships/image" Target="/ppt/media/image18.png" Id="Rde60a52354524702" /><Relationship Type="http://schemas.openxmlformats.org/officeDocument/2006/relationships/image" Target="/ppt/media/image19.png" Id="Rd0d2d4edc4c34490" /><Relationship Type="http://schemas.openxmlformats.org/officeDocument/2006/relationships/notesSlide" Target="/ppt/notesSlides/notesSlide8.xml" Id="R9bfbfbd1c3f94923"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64ba052fcb30498a" /><Relationship Type="http://schemas.openxmlformats.org/officeDocument/2006/relationships/image" Target="/ppt/media/image20.png" Id="Ra6edf9a5bef1486b" /><Relationship Type="http://schemas.openxmlformats.org/officeDocument/2006/relationships/image" Target="/ppt/media/image21.png" Id="R92360f4670cf434c" /><Relationship Type="http://schemas.openxmlformats.org/officeDocument/2006/relationships/notesSlide" Target="/ppt/notesSlides/notesSlide9.xml" Id="R1343b67384f9489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9c5a9c738aa54ddf" /><Relationship Type="http://schemas.openxmlformats.org/officeDocument/2006/relationships/image" Target="/ppt/media/image22.png" Id="Reb0c1429049c4b1d" /><Relationship Type="http://schemas.openxmlformats.org/officeDocument/2006/relationships/image" Target="/ppt/media/image23.png" Id="R029054b2d4f14076" /><Relationship Type="http://schemas.openxmlformats.org/officeDocument/2006/relationships/notesSlide" Target="/ppt/notesSlides/notesSlide10.xml" Id="R5a55fb82b8944f3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7557d03ad23a418e" /><Relationship Type="http://schemas.openxmlformats.org/officeDocument/2006/relationships/image" Target="/ppt/media/image24.png" Id="R526437452f5440dc" /><Relationship Type="http://schemas.openxmlformats.org/officeDocument/2006/relationships/image" Target="/ppt/media/image25.png" Id="Rb9fa308bb22e4274" /><Relationship Type="http://schemas.openxmlformats.org/officeDocument/2006/relationships/notesSlide" Target="/ppt/notesSlides/notesSlide11.xml" Id="R8c903addfbae459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0ef1fa0a8601481d" /><Relationship Type="http://schemas.openxmlformats.org/officeDocument/2006/relationships/image" Target="/ppt/media/image26.png" Id="Rf0e0fa41415341e8" /><Relationship Type="http://schemas.openxmlformats.org/officeDocument/2006/relationships/image" Target="/ppt/media/image27.png" Id="R0be2174eab0b48c5" /><Relationship Type="http://schemas.openxmlformats.org/officeDocument/2006/relationships/image" Target="/ppt/media/image28.png" Id="Rb5de8191cc04437a" /><Relationship Type="http://schemas.openxmlformats.org/officeDocument/2006/relationships/notesSlide" Target="/ppt/notesSlides/notesSlide12.xml" Id="Raf7cb571a14240d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8a3d9a30f1634b0a" /><Relationship Type="http://schemas.openxmlformats.org/officeDocument/2006/relationships/image" Target="/ppt/media/image29.png" Id="Ra87f2229233840b9" /><Relationship Type="http://schemas.openxmlformats.org/officeDocument/2006/relationships/image" Target="/ppt/media/image30.png" Id="Rc0e1e2841a504b1f" /><Relationship Type="http://schemas.openxmlformats.org/officeDocument/2006/relationships/notesSlide" Target="/ppt/notesSlides/notesSlide13.xml" Id="Rce04ec7c58c74bf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fa40ec6149d943d1" /><Relationship Type="http://schemas.openxmlformats.org/officeDocument/2006/relationships/image" Target="/ppt/media/image31.png" Id="R316ce29221e34a05" /><Relationship Type="http://schemas.openxmlformats.org/officeDocument/2006/relationships/image" Target="/ppt/media/image32.png" Id="Reb39f6f5240e433b" /><Relationship Type="http://schemas.openxmlformats.org/officeDocument/2006/relationships/notesSlide" Target="/ppt/notesSlides/notesSlide14.xml" Id="Rd721e2f697d34daf" /></Relationships>
</file>

<file path=ppt/slides/slide1.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bd93bc2e7aed4de2"/>
          <a:srcRect xmlns:a="http://schemas.openxmlformats.org/drawingml/2006/main" l="0" t="27" r="0" b="27"/>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a1ec4f50639b496a"/>
          <a:stretch xmlns:a="http://schemas.openxmlformats.org/drawingml/2006/main"/>
        </p:blipFill>
        <p:spPr>
          <a:xfrm xmlns:a="http://schemas.openxmlformats.org/drawingml/2006/main">
            <a:off x="952500" y="904875"/>
            <a:ext cx="1000125" cy="100012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9BB2448C-B00D-497E-86DA-2409C3EAB213}"/>
              </a:ext>
            </a:extLst>
          </p:cNvPr>
          <p:cNvSpPr>
            <a:spLocks xmlns:a="http://schemas.openxmlformats.org/drawingml/2006/main" noGrp="1"/>
          </p:cNvSpPr>
          <p:nvPr/>
        </p:nvSpPr>
        <p:spPr>
          <a:xfrm xmlns:a="http://schemas.openxmlformats.org/drawingml/2006/main">
            <a:off x="2238375" y="904875"/>
            <a:ext cx="5715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850" b="1">
                <a:solidFill>
                  <a:srgbClr val="FFFFFF"/>
                </a:solidFill>
                <a:latin typeface="Arial"/>
                <a:ea typeface="Arial"/>
                <a:cs typeface="Arial"/>
              </a:defRPr>
            </a:pPr>
            <a:r>
              <a:rPr sz="2850" b="1">
                <a:solidFill>
                  <a:srgbClr val="FFFFFF"/>
                </a:solidFill>
                <a:latin typeface="Arial"/>
                <a:ea typeface="Arial"/>
                <a:cs typeface="Arial"/>
              </a:rPr>
              <a:t>AGON PARTNERS</a:t>
            </a:r>
          </a:p>
          <a:p xmlns:a="http://schemas.openxmlformats.org/drawingml/2006/main">
            <a:pPr>
              <a:defRPr sz="2850" b="1">
                <a:solidFill>
                  <a:srgbClr val="FFFFFF"/>
                </a:solidFill>
                <a:latin typeface="Arial"/>
                <a:ea typeface="Arial"/>
                <a:cs typeface="Arial"/>
              </a:defRPr>
            </a:pPr>
            <a:r>
              <a:rPr sz="2850" b="1">
                <a:solidFill>
                  <a:srgbClr val="FFFFFF"/>
                </a:solidFill>
                <a:latin typeface="Arial"/>
                <a:ea typeface="Arial"/>
                <a:cs typeface="Arial"/>
              </a:rPr>
              <a:t>INNOVATION AG</a:t>
            </a:r>
          </a:p>
        </p:txBody>
      </p:sp>
      <p:sp>
        <p:nvSpPr>
          <p:cNvPr id="4" name="">
            <a:extLst xmlns:a="http://schemas.openxmlformats.org/drawingml/2006/main">
              <a:ext uri="{FF2B5EF4-FFF2-40B4-BE49-F238E27FC236}">
                <a16:creationId xmlns:a16="http://schemas.microsoft.com/office/drawing/2014/main" id="{BCB7F726-EDCC-4891-A588-EA858CBB86AB}"/>
              </a:ext>
            </a:extLst>
          </p:cNvPr>
          <p:cNvSpPr>
            <a:spLocks xmlns:a="http://schemas.openxmlformats.org/drawingml/2006/main" noGrp="1"/>
          </p:cNvSpPr>
          <p:nvPr/>
        </p:nvSpPr>
        <p:spPr>
          <a:xfrm xmlns:a="http://schemas.openxmlformats.org/drawingml/2006/main">
            <a:off x="952500" y="3257550"/>
            <a:ext cx="7286625"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9150" b="1">
                <a:solidFill>
                  <a:srgbClr val="FFFFFF"/>
                </a:solidFill>
                <a:latin typeface="Arial"/>
                <a:ea typeface="Arial"/>
                <a:cs typeface="Arial"/>
              </a:defRPr>
            </a:pPr>
            <a:r>
              <a:rPr sz="9150" b="1">
                <a:solidFill>
                  <a:srgbClr val="FFFFFF"/>
                </a:solidFill>
                <a:latin typeface="Arial"/>
                <a:ea typeface="Arial"/>
                <a:cs typeface="Arial"/>
              </a:rPr>
              <a:t>Agon Ātrium</a:t>
            </a:r>
          </a:p>
        </p:txBody>
      </p:sp>
      <p:sp>
        <p:nvSpPr>
          <p:cNvPr id="5" name="">
            <a:extLst xmlns:a="http://schemas.openxmlformats.org/drawingml/2006/main">
              <a:ext uri="{FF2B5EF4-FFF2-40B4-BE49-F238E27FC236}">
                <a16:creationId xmlns:a16="http://schemas.microsoft.com/office/drawing/2014/main" id="{6D7FBF67-4B20-48E7-B4A4-E8D3E09BFC31}"/>
              </a:ext>
            </a:extLst>
          </p:cNvPr>
          <p:cNvSpPr>
            <a:spLocks xmlns:a="http://schemas.openxmlformats.org/drawingml/2006/main" noGrp="1"/>
          </p:cNvSpPr>
          <p:nvPr/>
        </p:nvSpPr>
        <p:spPr>
          <a:xfrm xmlns:a="http://schemas.openxmlformats.org/drawingml/2006/main">
            <a:off x="1000125" y="6210300"/>
            <a:ext cx="66675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000" b="0">
                <a:solidFill>
                  <a:srgbClr val="E2EDF4"/>
                </a:solidFill>
                <a:latin typeface="Arial"/>
                <a:ea typeface="Arial"/>
                <a:cs typeface="Arial"/>
              </a:defRPr>
            </a:pPr>
            <a:r>
              <a:rPr sz="3000" b="0">
                <a:solidFill>
                  <a:srgbClr val="E2EDF4"/>
                </a:solidFill>
                <a:latin typeface="Arial"/>
                <a:ea typeface="Arial"/>
                <a:cs typeface="Arial"/>
              </a:rPr>
              <a:t>Reimagine your admin experience.</a:t>
            </a:r>
          </a:p>
        </p:txBody>
      </p:sp>
      <p:sp>
        <p:nvSpPr>
          <p:cNvPr id="6" name="">
            <a:extLst xmlns:a="http://schemas.openxmlformats.org/drawingml/2006/main">
              <a:ext uri="{FF2B5EF4-FFF2-40B4-BE49-F238E27FC236}">
                <a16:creationId xmlns:a16="http://schemas.microsoft.com/office/drawing/2014/main" id="{0B0B59F1-3735-4F01-8832-0A15139CB346}"/>
              </a:ext>
            </a:extLst>
          </p:cNvPr>
          <p:cNvSpPr>
            <a:spLocks xmlns:a="http://schemas.openxmlformats.org/drawingml/2006/main" noGrp="1"/>
          </p:cNvSpPr>
          <p:nvPr/>
        </p:nvSpPr>
        <p:spPr>
          <a:xfrm xmlns:a="http://schemas.openxmlformats.org/drawingml/2006/main">
            <a:off x="1000125" y="8591550"/>
            <a:ext cx="8096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725" b="0">
                <a:solidFill>
                  <a:srgbClr val="92DDEA"/>
                </a:solidFill>
                <a:latin typeface="Arial"/>
                <a:ea typeface="Arial"/>
                <a:cs typeface="Arial"/>
              </a:defRPr>
            </a:pPr>
            <a:r>
              <a:rPr sz="1725" b="0">
                <a:solidFill>
                  <a:srgbClr val="92DDEA"/>
                </a:solidFill>
                <a:latin typeface="Arial"/>
                <a:ea typeface="Arial"/>
                <a:cs typeface="Arial"/>
              </a:rPr>
              <a:t>ADMIN DASHBOARD TEMPLATE</a:t>
            </a:r>
          </a:p>
        </p:txBody>
      </p:sp>
    </p:spTree>
    <p:extLst>
      <p:ext uri="{BB962C8B-B14F-4D97-AF65-F5344CB8AC3E}">
        <p14:creationId xmlns:p14="http://schemas.microsoft.com/office/powerpoint/2010/main" val="1476408160"/>
      </p:ext>
    </p:extLst>
  </p:cSld>
</p:sld>
</file>

<file path=ppt/slides/slide2.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1c1f1b8e78534f12"/>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4265C95-7CEE-4C28-954F-7A12EDF69652}"/>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A3F37E13-0B74-4228-B38C-CBA84521EA19}"/>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02 / 14</a:t>
            </a:r>
          </a:p>
        </p:txBody>
      </p:sp>
      <p:sp>
        <p:nvSpPr>
          <p:cNvPr id="4" name="">
            <a:extLst xmlns:a="http://schemas.openxmlformats.org/drawingml/2006/main">
              <a:ext uri="{FF2B5EF4-FFF2-40B4-BE49-F238E27FC236}">
                <a16:creationId xmlns:a16="http://schemas.microsoft.com/office/drawing/2014/main" id="{DA18B296-0781-4F55-9CCE-CBBC43E1F0B3}"/>
              </a:ext>
            </a:extLst>
          </p:cNvPr>
          <p:cNvSpPr>
            <a:spLocks xmlns:a="http://schemas.openxmlformats.org/drawingml/2006/main" noGrp="1"/>
          </p:cNvSpPr>
          <p:nvPr/>
        </p:nvSpPr>
        <p:spPr>
          <a:xfrm xmlns:a="http://schemas.openxmlformats.org/drawingml/2006/main">
            <a:off x="914400" y="2390775"/>
            <a:ext cx="4476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The whole picture.</a:t>
            </a:r>
          </a:p>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At a glance.</a:t>
            </a:r>
          </a:p>
        </p:txBody>
      </p:sp>
      <p:sp>
        <p:nvSpPr>
          <p:cNvPr id="5" name="">
            <a:extLst xmlns:a="http://schemas.openxmlformats.org/drawingml/2006/main">
              <a:ext uri="{FF2B5EF4-FFF2-40B4-BE49-F238E27FC236}">
                <a16:creationId xmlns:a16="http://schemas.microsoft.com/office/drawing/2014/main" id="{AE05A18E-1C04-449E-847B-99221571173D}"/>
              </a:ext>
            </a:extLst>
          </p:cNvPr>
          <p:cNvSpPr>
            <a:spLocks xmlns:a="http://schemas.openxmlformats.org/drawingml/2006/main" noGrp="1"/>
          </p:cNvSpPr>
          <p:nvPr/>
        </p:nvSpPr>
        <p:spPr>
          <a:xfrm xmlns:a="http://schemas.openxmlformats.org/drawingml/2006/main">
            <a:off x="952500" y="5734050"/>
            <a:ext cx="4276725"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0">
                <a:solidFill>
                  <a:srgbClr val="AEC0D3"/>
                </a:solidFill>
                <a:latin typeface="Arial"/>
                <a:ea typeface="Arial"/>
                <a:cs typeface="Arial"/>
              </a:defRPr>
            </a:pPr>
            <a:r>
              <a:rPr sz="2400" b="0">
                <a:solidFill>
                  <a:srgbClr val="AEC0D3"/>
                </a:solidFill>
                <a:latin typeface="Arial"/>
                <a:ea typeface="Arial"/>
                <a:cs typeface="Arial"/>
              </a:rPr>
              <a:t>A command centre your teams can make their own.</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8bc1032bd8014dc8"/>
          <a:stretch xmlns:a="http://schemas.openxmlformats.org/drawingml/2006/main"/>
        </p:blipFill>
        <p:spPr>
          <a:xfrm xmlns:a="http://schemas.openxmlformats.org/drawingml/2006/main">
            <a:off x="5829300" y="2078831"/>
            <a:ext cx="11544300" cy="7215188"/>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0A3B4B98-3F1D-46E0-8DEF-03A34B7429BB}"/>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8" name="">
            <a:extLst xmlns:a="http://schemas.openxmlformats.org/drawingml/2006/main">
              <a:ext uri="{FF2B5EF4-FFF2-40B4-BE49-F238E27FC236}">
                <a16:creationId xmlns:a16="http://schemas.microsoft.com/office/drawing/2014/main" id="{03A298BC-B81B-4B93-91FA-4255A805CCD6}"/>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SAMPLE DATA</a:t>
            </a:r>
          </a:p>
        </p:txBody>
      </p:sp>
    </p:spTree>
    <p:extLst>
      <p:ext uri="{BB962C8B-B14F-4D97-AF65-F5344CB8AC3E}">
        <p14:creationId xmlns:p14="http://schemas.microsoft.com/office/powerpoint/2010/main" val="930619991"/>
      </p:ext>
    </p:extLst>
  </p:cSld>
</p:sld>
</file>

<file path=ppt/slides/slide3.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754df15329674e92"/>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FE6F0D7-0FD1-4CCB-BE08-42DC206494B3}"/>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ECEF55A8-CDEC-4B44-B428-5F289A321D06}"/>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03 / 14</a:t>
            </a:r>
          </a:p>
        </p:txBody>
      </p:sp>
      <p:sp>
        <p:nvSpPr>
          <p:cNvPr id="4" name="">
            <a:extLst xmlns:a="http://schemas.openxmlformats.org/drawingml/2006/main">
              <a:ext uri="{FF2B5EF4-FFF2-40B4-BE49-F238E27FC236}">
                <a16:creationId xmlns:a16="http://schemas.microsoft.com/office/drawing/2014/main" id="{A315775C-AC9F-4442-8C27-11E158B41B2A}"/>
              </a:ext>
            </a:extLst>
          </p:cNvPr>
          <p:cNvSpPr>
            <a:spLocks xmlns:a="http://schemas.openxmlformats.org/drawingml/2006/main" noGrp="1"/>
          </p:cNvSpPr>
          <p:nvPr/>
        </p:nvSpPr>
        <p:spPr>
          <a:xfrm xmlns:a="http://schemas.openxmlformats.org/drawingml/2006/main">
            <a:off x="914400" y="1762125"/>
            <a:ext cx="16459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5250" b="1">
                <a:solidFill>
                  <a:srgbClr val="FFFFFF"/>
                </a:solidFill>
                <a:latin typeface="Arial"/>
                <a:ea typeface="Arial"/>
                <a:cs typeface="Arial"/>
              </a:defRPr>
            </a:pPr>
            <a:r>
              <a:rPr sz="5250" b="1">
                <a:solidFill>
                  <a:srgbClr val="FFFFFF"/>
                </a:solidFill>
                <a:latin typeface="Arial"/>
                <a:ea typeface="Arial"/>
                <a:cs typeface="Arial"/>
              </a:rPr>
              <a:t>Make data compelling.</a:t>
            </a:r>
          </a:p>
        </p:txBody>
      </p:sp>
      <p:sp>
        <p:nvSpPr>
          <p:cNvPr id="5" name="">
            <a:extLst xmlns:a="http://schemas.openxmlformats.org/drawingml/2006/main">
              <a:ext uri="{FF2B5EF4-FFF2-40B4-BE49-F238E27FC236}">
                <a16:creationId xmlns:a16="http://schemas.microsoft.com/office/drawing/2014/main" id="{E45F8137-A92E-4CD2-B21F-4CA8A4A445CB}"/>
              </a:ext>
            </a:extLst>
          </p:cNvPr>
          <p:cNvSpPr>
            <a:spLocks xmlns:a="http://schemas.openxmlformats.org/drawingml/2006/main" noGrp="1"/>
          </p:cNvSpPr>
          <p:nvPr/>
        </p:nvSpPr>
        <p:spPr>
          <a:xfrm xmlns:a="http://schemas.openxmlformats.org/drawingml/2006/main">
            <a:off x="952500" y="2838450"/>
            <a:ext cx="16192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0">
                <a:solidFill>
                  <a:srgbClr val="AEC0D3"/>
                </a:solidFill>
                <a:latin typeface="Arial"/>
                <a:ea typeface="Arial"/>
                <a:cs typeface="Arial"/>
              </a:defRPr>
            </a:pPr>
            <a:r>
              <a:rPr sz="2400" b="0">
                <a:solidFill>
                  <a:srgbClr val="AEC0D3"/>
                </a:solidFill>
                <a:latin typeface="Arial"/>
                <a:ea typeface="Arial"/>
                <a:cs typeface="Arial"/>
              </a:rPr>
              <a:t>Interactive charts. Your data. Your story.</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dd0aa9dfbcb8446d"/>
          <a:stretch xmlns:a="http://schemas.openxmlformats.org/drawingml/2006/main"/>
        </p:blipFill>
        <p:spPr>
          <a:xfrm xmlns:a="http://schemas.openxmlformats.org/drawingml/2006/main">
            <a:off x="1280059" y="3905250"/>
            <a:ext cx="10108131" cy="5619750"/>
          </a:xfrm>
          <a:prstGeom xmlns:a="http://schemas.openxmlformats.org/drawingml/2006/main" prst="rect">
            <a:avLst/>
          </a:prstGeom>
        </p:spPr>
      </p:pic>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40b09c9d879647fe"/>
          <a:stretch xmlns:a="http://schemas.openxmlformats.org/drawingml/2006/main"/>
        </p:blipFill>
        <p:spPr>
          <a:xfrm xmlns:a="http://schemas.openxmlformats.org/drawingml/2006/main">
            <a:off x="12230100" y="4520224"/>
            <a:ext cx="5143500" cy="4923201"/>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E4F3F573-68FE-4203-8438-E05A1FDC99A6}"/>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9" name="">
            <a:extLst xmlns:a="http://schemas.openxmlformats.org/drawingml/2006/main">
              <a:ext uri="{FF2B5EF4-FFF2-40B4-BE49-F238E27FC236}">
                <a16:creationId xmlns:a16="http://schemas.microsoft.com/office/drawing/2014/main" id="{E799D439-A464-4390-869B-B3A97F9CA68C}"/>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SAMPLE DATA</a:t>
            </a:r>
          </a:p>
        </p:txBody>
      </p:sp>
    </p:spTree>
    <p:extLst>
      <p:ext uri="{BB962C8B-B14F-4D97-AF65-F5344CB8AC3E}">
        <p14:creationId xmlns:p14="http://schemas.microsoft.com/office/powerpoint/2010/main" val="1434569589"/>
      </p:ext>
    </p:extLst>
  </p:cSld>
</p:sld>
</file>

<file path=ppt/slides/slide4.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fe0e8aff9d7d4515"/>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C6BDF92-58B9-4743-96EA-688AB18CA70C}"/>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F48ADFEE-D5E1-4682-8604-3B68F49828D2}"/>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04 / 14</a:t>
            </a:r>
          </a:p>
        </p:txBody>
      </p:sp>
      <p:sp>
        <p:nvSpPr>
          <p:cNvPr id="4" name="">
            <a:extLst xmlns:a="http://schemas.openxmlformats.org/drawingml/2006/main">
              <a:ext uri="{FF2B5EF4-FFF2-40B4-BE49-F238E27FC236}">
                <a16:creationId xmlns:a16="http://schemas.microsoft.com/office/drawing/2014/main" id="{7F371633-30CA-40CC-B805-AC5DAE2F5D61}"/>
              </a:ext>
            </a:extLst>
          </p:cNvPr>
          <p:cNvSpPr>
            <a:spLocks xmlns:a="http://schemas.openxmlformats.org/drawingml/2006/main" noGrp="1"/>
          </p:cNvSpPr>
          <p:nvPr/>
        </p:nvSpPr>
        <p:spPr>
          <a:xfrm xmlns:a="http://schemas.openxmlformats.org/drawingml/2006/main">
            <a:off x="914400" y="2390775"/>
            <a:ext cx="4476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Complex data.</a:t>
            </a:r>
          </a:p>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Clear control.</a:t>
            </a:r>
          </a:p>
        </p:txBody>
      </p:sp>
      <p:sp>
        <p:nvSpPr>
          <p:cNvPr id="5" name="">
            <a:extLst xmlns:a="http://schemas.openxmlformats.org/drawingml/2006/main">
              <a:ext uri="{FF2B5EF4-FFF2-40B4-BE49-F238E27FC236}">
                <a16:creationId xmlns:a16="http://schemas.microsoft.com/office/drawing/2014/main" id="{FAC84A8A-FF7F-4A54-83CE-CAE94BF58494}"/>
              </a:ext>
            </a:extLst>
          </p:cNvPr>
          <p:cNvSpPr>
            <a:spLocks xmlns:a="http://schemas.openxmlformats.org/drawingml/2006/main" noGrp="1"/>
          </p:cNvSpPr>
          <p:nvPr/>
        </p:nvSpPr>
        <p:spPr>
          <a:xfrm xmlns:a="http://schemas.openxmlformats.org/drawingml/2006/main">
            <a:off x="952500" y="5734050"/>
            <a:ext cx="4276725"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0">
                <a:solidFill>
                  <a:srgbClr val="AEC0D3"/>
                </a:solidFill>
                <a:latin typeface="Arial"/>
                <a:ea typeface="Arial"/>
                <a:cs typeface="Arial"/>
              </a:defRPr>
            </a:pPr>
            <a:r>
              <a:rPr sz="2400" b="0">
                <a:solidFill>
                  <a:srgbClr val="AEC0D3"/>
                </a:solidFill>
                <a:latin typeface="Arial"/>
                <a:ea typeface="Arial"/>
                <a:cs typeface="Arial"/>
              </a:rPr>
              <a:t>Search, filter and act in a familiar workspace.</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2b865b63a7ab4342"/>
          <a:stretch xmlns:a="http://schemas.openxmlformats.org/drawingml/2006/main"/>
        </p:blipFill>
        <p:spPr>
          <a:xfrm xmlns:a="http://schemas.openxmlformats.org/drawingml/2006/main">
            <a:off x="5829300" y="2078831"/>
            <a:ext cx="11544300" cy="7215188"/>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BA0C4ABD-F17B-4E2E-AAED-255DE76730AA}"/>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8" name="">
            <a:extLst xmlns:a="http://schemas.openxmlformats.org/drawingml/2006/main">
              <a:ext uri="{FF2B5EF4-FFF2-40B4-BE49-F238E27FC236}">
                <a16:creationId xmlns:a16="http://schemas.microsoft.com/office/drawing/2014/main" id="{94FC154D-0AFB-4547-ADB9-265BE2CAAFA1}"/>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SAMPLE DATA</a:t>
            </a:r>
          </a:p>
        </p:txBody>
      </p:sp>
    </p:spTree>
    <p:extLst>
      <p:ext uri="{BB962C8B-B14F-4D97-AF65-F5344CB8AC3E}">
        <p14:creationId xmlns:p14="http://schemas.microsoft.com/office/powerpoint/2010/main" val="308163297"/>
      </p:ext>
    </p:extLst>
  </p:cSld>
</p:sld>
</file>

<file path=ppt/slides/slide5.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a976fabeae0f4006"/>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C2D9865-0B9D-4E55-BB49-FD1DC9F814E7}"/>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65051791-1D7D-4AB3-A73C-5159CD2CB617}"/>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05 / 14</a:t>
            </a:r>
          </a:p>
        </p:txBody>
      </p:sp>
      <p:sp>
        <p:nvSpPr>
          <p:cNvPr id="4" name="">
            <a:extLst xmlns:a="http://schemas.openxmlformats.org/drawingml/2006/main">
              <a:ext uri="{FF2B5EF4-FFF2-40B4-BE49-F238E27FC236}">
                <a16:creationId xmlns:a16="http://schemas.microsoft.com/office/drawing/2014/main" id="{4AF45CBA-4CB4-4730-88D6-A1E1E60E41D1}"/>
              </a:ext>
            </a:extLst>
          </p:cNvPr>
          <p:cNvSpPr>
            <a:spLocks xmlns:a="http://schemas.openxmlformats.org/drawingml/2006/main" noGrp="1"/>
          </p:cNvSpPr>
          <p:nvPr/>
        </p:nvSpPr>
        <p:spPr>
          <a:xfrm xmlns:a="http://schemas.openxmlformats.org/drawingml/2006/main">
            <a:off x="914400" y="2390775"/>
            <a:ext cx="4476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Every interaction</a:t>
            </a:r>
          </a:p>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feels considered.</a:t>
            </a:r>
          </a:p>
        </p:txBody>
      </p:sp>
      <p:sp>
        <p:nvSpPr>
          <p:cNvPr id="5" name="">
            <a:extLst xmlns:a="http://schemas.openxmlformats.org/drawingml/2006/main">
              <a:ext uri="{FF2B5EF4-FFF2-40B4-BE49-F238E27FC236}">
                <a16:creationId xmlns:a16="http://schemas.microsoft.com/office/drawing/2014/main" id="{B04BA793-6B28-46C9-BFB1-5EBD79ACEA73}"/>
              </a:ext>
            </a:extLst>
          </p:cNvPr>
          <p:cNvSpPr>
            <a:spLocks xmlns:a="http://schemas.openxmlformats.org/drawingml/2006/main" noGrp="1"/>
          </p:cNvSpPr>
          <p:nvPr/>
        </p:nvSpPr>
        <p:spPr>
          <a:xfrm xmlns:a="http://schemas.openxmlformats.org/drawingml/2006/main">
            <a:off x="952500" y="5734050"/>
            <a:ext cx="4276725"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0">
                <a:solidFill>
                  <a:srgbClr val="AEC0D3"/>
                </a:solidFill>
                <a:latin typeface="Arial"/>
                <a:ea typeface="Arial"/>
                <a:cs typeface="Arial"/>
              </a:defRPr>
            </a:pPr>
            <a:r>
              <a:rPr sz="2400" b="0">
                <a:solidFill>
                  <a:srgbClr val="AEC0D3"/>
                </a:solidFill>
                <a:latin typeface="Arial"/>
                <a:ea typeface="Arial"/>
                <a:cs typeface="Arial"/>
              </a:rPr>
              <a:t>Consistent forms with validation and useful feedback.</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28d6a3ae65784244"/>
          <a:stretch xmlns:a="http://schemas.openxmlformats.org/drawingml/2006/main"/>
        </p:blipFill>
        <p:spPr>
          <a:xfrm xmlns:a="http://schemas.openxmlformats.org/drawingml/2006/main">
            <a:off x="5829300" y="2078831"/>
            <a:ext cx="11544300" cy="7215188"/>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2074708A-D354-4077-9BA1-3B39EFF31BCB}"/>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8" name="">
            <a:extLst xmlns:a="http://schemas.openxmlformats.org/drawingml/2006/main">
              <a:ext uri="{FF2B5EF4-FFF2-40B4-BE49-F238E27FC236}">
                <a16:creationId xmlns:a16="http://schemas.microsoft.com/office/drawing/2014/main" id="{1221400F-A87C-4F53-ACB3-BA660F1E2B46}"/>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SAMPLE DATA</a:t>
            </a:r>
          </a:p>
        </p:txBody>
      </p:sp>
    </p:spTree>
    <p:extLst>
      <p:ext uri="{BB962C8B-B14F-4D97-AF65-F5344CB8AC3E}">
        <p14:creationId xmlns:p14="http://schemas.microsoft.com/office/powerpoint/2010/main" val="35398795"/>
      </p:ext>
    </p:extLst>
  </p:cSld>
</p:sld>
</file>

<file path=ppt/slides/slide6.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dd2c41f0f2314828"/>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6C0CC3D-7C05-479E-BDE5-D6DB7CAAC5C1}"/>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34B29829-8CCC-4EE9-9C88-6D6F73F86670}"/>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06 / 14</a:t>
            </a:r>
          </a:p>
        </p:txBody>
      </p:sp>
      <p:sp>
        <p:nvSpPr>
          <p:cNvPr id="4" name="">
            <a:extLst xmlns:a="http://schemas.openxmlformats.org/drawingml/2006/main">
              <a:ext uri="{FF2B5EF4-FFF2-40B4-BE49-F238E27FC236}">
                <a16:creationId xmlns:a16="http://schemas.microsoft.com/office/drawing/2014/main" id="{877A1C78-5319-4AD5-9EC6-BADB9619AE06}"/>
              </a:ext>
            </a:extLst>
          </p:cNvPr>
          <p:cNvSpPr>
            <a:spLocks xmlns:a="http://schemas.openxmlformats.org/drawingml/2006/main" noGrp="1"/>
          </p:cNvSpPr>
          <p:nvPr/>
        </p:nvSpPr>
        <p:spPr>
          <a:xfrm xmlns:a="http://schemas.openxmlformats.org/drawingml/2006/main">
            <a:off x="914400" y="1762125"/>
            <a:ext cx="16459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5250" b="1">
                <a:solidFill>
                  <a:srgbClr val="FFFFFF"/>
                </a:solidFill>
                <a:latin typeface="Arial"/>
                <a:ea typeface="Arial"/>
                <a:cs typeface="Arial"/>
              </a:defRPr>
            </a:pPr>
            <a:r>
              <a:rPr sz="5250" b="1">
                <a:solidFill>
                  <a:srgbClr val="FFFFFF"/>
                </a:solidFill>
                <a:latin typeface="Arial"/>
                <a:ea typeface="Arial"/>
                <a:cs typeface="Arial"/>
              </a:rPr>
              <a:t>Keep the task in focus.</a:t>
            </a:r>
          </a:p>
        </p:txBody>
      </p:sp>
      <p:sp>
        <p:nvSpPr>
          <p:cNvPr id="5" name="">
            <a:extLst xmlns:a="http://schemas.openxmlformats.org/drawingml/2006/main">
              <a:ext uri="{FF2B5EF4-FFF2-40B4-BE49-F238E27FC236}">
                <a16:creationId xmlns:a16="http://schemas.microsoft.com/office/drawing/2014/main" id="{BED10C9B-14F0-410F-B38A-0669C3464AAA}"/>
              </a:ext>
            </a:extLst>
          </p:cNvPr>
          <p:cNvSpPr>
            <a:spLocks xmlns:a="http://schemas.openxmlformats.org/drawingml/2006/main" noGrp="1"/>
          </p:cNvSpPr>
          <p:nvPr/>
        </p:nvSpPr>
        <p:spPr>
          <a:xfrm xmlns:a="http://schemas.openxmlformats.org/drawingml/2006/main">
            <a:off x="952500" y="2838450"/>
            <a:ext cx="16192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0">
                <a:solidFill>
                  <a:srgbClr val="AEC0D3"/>
                </a:solidFill>
                <a:latin typeface="Arial"/>
                <a:ea typeface="Arial"/>
                <a:cs typeface="Arial"/>
              </a:defRPr>
            </a:pPr>
            <a:r>
              <a:rPr sz="2400" b="0">
                <a:solidFill>
                  <a:srgbClr val="AEC0D3"/>
                </a:solidFill>
                <a:latin typeface="Arial"/>
                <a:ea typeface="Arial"/>
                <a:cs typeface="Arial"/>
              </a:rPr>
              <a:t>Dialogs and drawers that fit the workflow.</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0558189dac4e4446"/>
          <a:stretch xmlns:a="http://schemas.openxmlformats.org/drawingml/2006/main"/>
        </p:blipFill>
        <p:spPr>
          <a:xfrm xmlns:a="http://schemas.openxmlformats.org/drawingml/2006/main">
            <a:off x="914400" y="4067175"/>
            <a:ext cx="8001000" cy="5000625"/>
          </a:xfrm>
          <a:prstGeom xmlns:a="http://schemas.openxmlformats.org/drawingml/2006/main" prst="rect">
            <a:avLst/>
          </a:prstGeom>
        </p:spPr>
      </p:pic>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adc234273e294485"/>
          <a:stretch xmlns:a="http://schemas.openxmlformats.org/drawingml/2006/main"/>
        </p:blipFill>
        <p:spPr>
          <a:xfrm xmlns:a="http://schemas.openxmlformats.org/drawingml/2006/main">
            <a:off x="9372600" y="4067175"/>
            <a:ext cx="8001000" cy="500062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8F2C18DC-1A10-43E9-856E-BA3180869532}"/>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9" name="">
            <a:extLst xmlns:a="http://schemas.openxmlformats.org/drawingml/2006/main">
              <a:ext uri="{FF2B5EF4-FFF2-40B4-BE49-F238E27FC236}">
                <a16:creationId xmlns:a16="http://schemas.microsoft.com/office/drawing/2014/main" id="{68B9F8A2-866F-41C2-8BEB-1363D7212550}"/>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SAMPLE DATA</a:t>
            </a:r>
          </a:p>
        </p:txBody>
      </p:sp>
    </p:spTree>
    <p:extLst>
      <p:ext uri="{BB962C8B-B14F-4D97-AF65-F5344CB8AC3E}">
        <p14:creationId xmlns:p14="http://schemas.microsoft.com/office/powerpoint/2010/main" val="975805524"/>
      </p:ext>
    </p:extLst>
  </p:cSld>
</p:sld>
</file>

<file path=ppt/slides/slide7.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e6554a6afcd74fab"/>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0E8A10A-BAC8-4445-BA8D-4C1EA09B06C4}"/>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A5B2E465-9E06-460D-B1F6-8D296E1AB507}"/>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07 / 14</a:t>
            </a:r>
          </a:p>
        </p:txBody>
      </p:sp>
      <p:sp>
        <p:nvSpPr>
          <p:cNvPr id="4" name="">
            <a:extLst xmlns:a="http://schemas.openxmlformats.org/drawingml/2006/main">
              <a:ext uri="{FF2B5EF4-FFF2-40B4-BE49-F238E27FC236}">
                <a16:creationId xmlns:a16="http://schemas.microsoft.com/office/drawing/2014/main" id="{6FE0394B-3B7B-4391-AC7B-9EC05561FA48}"/>
              </a:ext>
            </a:extLst>
          </p:cNvPr>
          <p:cNvSpPr>
            <a:spLocks xmlns:a="http://schemas.openxmlformats.org/drawingml/2006/main" noGrp="1"/>
          </p:cNvSpPr>
          <p:nvPr/>
        </p:nvSpPr>
        <p:spPr>
          <a:xfrm xmlns:a="http://schemas.openxmlformats.org/drawingml/2006/main">
            <a:off x="914400" y="2381250"/>
            <a:ext cx="466725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650" b="1">
                <a:solidFill>
                  <a:srgbClr val="FFFFFF"/>
                </a:solidFill>
                <a:latin typeface="Arial"/>
                <a:ea typeface="Arial"/>
                <a:cs typeface="Arial"/>
              </a:defRPr>
            </a:pPr>
            <a:r>
              <a:rPr sz="4650" b="1">
                <a:solidFill>
                  <a:srgbClr val="FFFFFF"/>
                </a:solidFill>
                <a:latin typeface="Arial"/>
                <a:ea typeface="Arial"/>
                <a:cs typeface="Arial"/>
              </a:rPr>
              <a:t>A distinctive</a:t>
            </a:r>
          </a:p>
          <a:p xmlns:a="http://schemas.openxmlformats.org/drawingml/2006/main">
            <a:pPr>
              <a:defRPr sz="4650" b="1">
                <a:solidFill>
                  <a:srgbClr val="FFFFFF"/>
                </a:solidFill>
                <a:latin typeface="Arial"/>
                <a:ea typeface="Arial"/>
                <a:cs typeface="Arial"/>
              </a:defRPr>
            </a:pPr>
            <a:r>
              <a:rPr sz="4650" b="1">
                <a:solidFill>
                  <a:srgbClr val="FFFFFF"/>
                </a:solidFill>
                <a:latin typeface="Arial"/>
                <a:ea typeface="Arial"/>
                <a:cs typeface="Arial"/>
              </a:rPr>
              <a:t>design language.</a:t>
            </a:r>
          </a:p>
        </p:txBody>
      </p:sp>
      <p:sp>
        <p:nvSpPr>
          <p:cNvPr id="5" name="">
            <a:extLst xmlns:a="http://schemas.openxmlformats.org/drawingml/2006/main">
              <a:ext uri="{FF2B5EF4-FFF2-40B4-BE49-F238E27FC236}">
                <a16:creationId xmlns:a16="http://schemas.microsoft.com/office/drawing/2014/main" id="{8C141EAC-5BD0-4641-A1E9-0D3719154FE8}"/>
              </a:ext>
            </a:extLst>
          </p:cNvPr>
          <p:cNvSpPr>
            <a:spLocks xmlns:a="http://schemas.openxmlformats.org/drawingml/2006/main" noGrp="1"/>
          </p:cNvSpPr>
          <p:nvPr/>
        </p:nvSpPr>
        <p:spPr>
          <a:xfrm xmlns:a="http://schemas.openxmlformats.org/drawingml/2006/main">
            <a:off x="952500" y="5000625"/>
            <a:ext cx="43053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AEC0D3"/>
                </a:solidFill>
                <a:latin typeface="Arial"/>
                <a:ea typeface="Arial"/>
                <a:cs typeface="Arial"/>
              </a:defRPr>
            </a:pPr>
            <a:r>
              <a:rPr sz="2475" b="0">
                <a:solidFill>
                  <a:srgbClr val="AEC0D3"/>
                </a:solidFill>
                <a:latin typeface="Arial"/>
                <a:ea typeface="Arial"/>
                <a:cs typeface="Arial"/>
              </a:rPr>
              <a:t>Rich component choices. One coherent identity.</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9d6a92f838634e9e"/>
          <a:stretch xmlns:a="http://schemas.openxmlformats.org/drawingml/2006/main"/>
        </p:blipFill>
        <p:spPr>
          <a:xfrm xmlns:a="http://schemas.openxmlformats.org/drawingml/2006/main">
            <a:off x="6667500" y="2478881"/>
            <a:ext cx="10706100" cy="6691313"/>
          </a:xfrm>
          <a:prstGeom xmlns:a="http://schemas.openxmlformats.org/drawingml/2006/main" prst="rect">
            <a:avLst/>
          </a:prstGeom>
        </p:spPr>
      </p:pic>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c0d41f02e6244fd9"/>
          <a:stretch xmlns:a="http://schemas.openxmlformats.org/drawingml/2006/main"/>
        </p:blipFill>
        <p:spPr>
          <a:xfrm xmlns:a="http://schemas.openxmlformats.org/drawingml/2006/main">
            <a:off x="914400" y="7574385"/>
            <a:ext cx="5238750" cy="1653330"/>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73CD64EB-12D0-43EC-AF89-F75461242C47}"/>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9" name="">
            <a:extLst xmlns:a="http://schemas.openxmlformats.org/drawingml/2006/main">
              <a:ext uri="{FF2B5EF4-FFF2-40B4-BE49-F238E27FC236}">
                <a16:creationId xmlns:a16="http://schemas.microsoft.com/office/drawing/2014/main" id="{CAA07C92-47F5-4A83-B424-D0C8DC9EA49A}"/>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SAMPLE DATA</a:t>
            </a:r>
          </a:p>
        </p:txBody>
      </p:sp>
    </p:spTree>
    <p:extLst>
      <p:ext uri="{BB962C8B-B14F-4D97-AF65-F5344CB8AC3E}">
        <p14:creationId xmlns:p14="http://schemas.microsoft.com/office/powerpoint/2010/main" val="201914728"/>
      </p:ext>
    </p:extLst>
  </p:cSld>
</p:sld>
</file>

<file path=ppt/slides/slide8.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de60a52354524702"/>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B75F170-CBB2-491C-91B5-D6A09406CFD9}"/>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9A8D8403-8C65-4619-A7DA-0AAAFF7620D2}"/>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08 / 14</a:t>
            </a:r>
          </a:p>
        </p:txBody>
      </p:sp>
      <p:sp>
        <p:nvSpPr>
          <p:cNvPr id="4" name="">
            <a:extLst xmlns:a="http://schemas.openxmlformats.org/drawingml/2006/main">
              <a:ext uri="{FF2B5EF4-FFF2-40B4-BE49-F238E27FC236}">
                <a16:creationId xmlns:a16="http://schemas.microsoft.com/office/drawing/2014/main" id="{71EAF4A8-6EA4-4BF8-B470-B27D32080FDA}"/>
              </a:ext>
            </a:extLst>
          </p:cNvPr>
          <p:cNvSpPr>
            <a:spLocks xmlns:a="http://schemas.openxmlformats.org/drawingml/2006/main" noGrp="1"/>
          </p:cNvSpPr>
          <p:nvPr/>
        </p:nvSpPr>
        <p:spPr>
          <a:xfrm xmlns:a="http://schemas.openxmlformats.org/drawingml/2006/main">
            <a:off x="914400" y="2390775"/>
            <a:ext cx="4476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Your brand.</a:t>
            </a:r>
          </a:p>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Your workspace.</a:t>
            </a:r>
          </a:p>
        </p:txBody>
      </p:sp>
      <p:sp>
        <p:nvSpPr>
          <p:cNvPr id="5" name="">
            <a:extLst xmlns:a="http://schemas.openxmlformats.org/drawingml/2006/main">
              <a:ext uri="{FF2B5EF4-FFF2-40B4-BE49-F238E27FC236}">
                <a16:creationId xmlns:a16="http://schemas.microsoft.com/office/drawing/2014/main" id="{C029C800-820F-4C39-B67A-54D18F8993D4}"/>
              </a:ext>
            </a:extLst>
          </p:cNvPr>
          <p:cNvSpPr>
            <a:spLocks xmlns:a="http://schemas.openxmlformats.org/drawingml/2006/main" noGrp="1"/>
          </p:cNvSpPr>
          <p:nvPr/>
        </p:nvSpPr>
        <p:spPr>
          <a:xfrm xmlns:a="http://schemas.openxmlformats.org/drawingml/2006/main">
            <a:off x="952500" y="5734050"/>
            <a:ext cx="4276725"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0">
                <a:solidFill>
                  <a:srgbClr val="AEC0D3"/>
                </a:solidFill>
                <a:latin typeface="Arial"/>
                <a:ea typeface="Arial"/>
                <a:cs typeface="Arial"/>
              </a:defRPr>
            </a:pPr>
            <a:r>
              <a:rPr sz="2400" b="0">
                <a:solidFill>
                  <a:srgbClr val="AEC0D3"/>
                </a:solidFill>
                <a:latin typeface="Arial"/>
                <a:ea typeface="Arial"/>
                <a:cs typeface="Arial"/>
              </a:rPr>
              <a:t>Light or dark. Flexible layouts. Personal accents.</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d0d2d4edc4c34490"/>
          <a:stretch xmlns:a="http://schemas.openxmlformats.org/drawingml/2006/main"/>
        </p:blipFill>
        <p:spPr>
          <a:xfrm xmlns:a="http://schemas.openxmlformats.org/drawingml/2006/main">
            <a:off x="5829300" y="2078831"/>
            <a:ext cx="11544300" cy="7215188"/>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559D463A-AB6A-466E-A43E-765B66DCD5A7}"/>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8" name="">
            <a:extLst xmlns:a="http://schemas.openxmlformats.org/drawingml/2006/main">
              <a:ext uri="{FF2B5EF4-FFF2-40B4-BE49-F238E27FC236}">
                <a16:creationId xmlns:a16="http://schemas.microsoft.com/office/drawing/2014/main" id="{4E2C7C15-501B-40E6-95C9-F955215AC72F}"/>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SAMPLE DATA</a:t>
            </a:r>
          </a:p>
        </p:txBody>
      </p:sp>
    </p:spTree>
    <p:extLst>
      <p:ext uri="{BB962C8B-B14F-4D97-AF65-F5344CB8AC3E}">
        <p14:creationId xmlns:p14="http://schemas.microsoft.com/office/powerpoint/2010/main" val="189724026"/>
      </p:ext>
    </p:extLst>
  </p:cSld>
</p:sld>
</file>

<file path=ppt/slides/slide9.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a6edf9a5bef1486b"/>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25DFB40-D65C-4817-903B-8B135ECBE95F}"/>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A7BEA01B-78C6-452E-AD18-8DE3F6C931CF}"/>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09 / 14</a:t>
            </a:r>
          </a:p>
        </p:txBody>
      </p:sp>
      <p:sp>
        <p:nvSpPr>
          <p:cNvPr id="4" name="">
            <a:extLst xmlns:a="http://schemas.openxmlformats.org/drawingml/2006/main">
              <a:ext uri="{FF2B5EF4-FFF2-40B4-BE49-F238E27FC236}">
                <a16:creationId xmlns:a16="http://schemas.microsoft.com/office/drawing/2014/main" id="{2B4C74A7-5530-4B9B-8BF0-8DF83771E25A}"/>
              </a:ext>
            </a:extLst>
          </p:cNvPr>
          <p:cNvSpPr>
            <a:spLocks xmlns:a="http://schemas.openxmlformats.org/drawingml/2006/main" noGrp="1"/>
          </p:cNvSpPr>
          <p:nvPr/>
        </p:nvSpPr>
        <p:spPr>
          <a:xfrm xmlns:a="http://schemas.openxmlformats.org/drawingml/2006/main">
            <a:off x="914400" y="2390775"/>
            <a:ext cx="4476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Add a sense</a:t>
            </a:r>
          </a:p>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of place.</a:t>
            </a:r>
          </a:p>
        </p:txBody>
      </p:sp>
      <p:sp>
        <p:nvSpPr>
          <p:cNvPr id="5" name="">
            <a:extLst xmlns:a="http://schemas.openxmlformats.org/drawingml/2006/main">
              <a:ext uri="{FF2B5EF4-FFF2-40B4-BE49-F238E27FC236}">
                <a16:creationId xmlns:a16="http://schemas.microsoft.com/office/drawing/2014/main" id="{A804422F-3AE5-405D-8062-2D823D2CB153}"/>
              </a:ext>
            </a:extLst>
          </p:cNvPr>
          <p:cNvSpPr>
            <a:spLocks xmlns:a="http://schemas.openxmlformats.org/drawingml/2006/main" noGrp="1"/>
          </p:cNvSpPr>
          <p:nvPr/>
        </p:nvSpPr>
        <p:spPr>
          <a:xfrm xmlns:a="http://schemas.openxmlformats.org/drawingml/2006/main">
            <a:off x="952500" y="5734050"/>
            <a:ext cx="4276725"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0">
                <a:solidFill>
                  <a:srgbClr val="AEC0D3"/>
                </a:solidFill>
                <a:latin typeface="Arial"/>
                <a:ea typeface="Arial"/>
                <a:cs typeface="Arial"/>
              </a:defRPr>
            </a:pPr>
            <a:r>
              <a:rPr sz="2400" b="0">
                <a:solidFill>
                  <a:srgbClr val="AEC0D3"/>
                </a:solidFill>
                <a:latin typeface="Arial"/>
                <a:ea typeface="Arial"/>
                <a:cs typeface="Arial"/>
              </a:rPr>
              <a:t>Interactive maps within the same workspace.</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92360f4670cf434c"/>
          <a:stretch xmlns:a="http://schemas.openxmlformats.org/drawingml/2006/main"/>
        </p:blipFill>
        <p:spPr>
          <a:xfrm xmlns:a="http://schemas.openxmlformats.org/drawingml/2006/main">
            <a:off x="5829300" y="2078831"/>
            <a:ext cx="11544300" cy="7215188"/>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FDB8F43D-31D5-4217-ADF9-98B803F54C33}"/>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8" name="">
            <a:extLst xmlns:a="http://schemas.openxmlformats.org/drawingml/2006/main">
              <a:ext uri="{FF2B5EF4-FFF2-40B4-BE49-F238E27FC236}">
                <a16:creationId xmlns:a16="http://schemas.microsoft.com/office/drawing/2014/main" id="{AD346D82-92CE-427F-A4B5-AA7777CC4B6E}"/>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SAMPLE DATA</a:t>
            </a:r>
          </a:p>
        </p:txBody>
      </p:sp>
    </p:spTree>
    <p:extLst>
      <p:ext uri="{BB962C8B-B14F-4D97-AF65-F5344CB8AC3E}">
        <p14:creationId xmlns:p14="http://schemas.microsoft.com/office/powerpoint/2010/main" val="473221942"/>
      </p:ext>
    </p:extLst>
  </p:cSld>
</p:sld>
</file>

<file path=ppt/slides/slide10.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eb0c1429049c4b1d"/>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F7480DF-623C-4737-9C25-E5DB7D893818}"/>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4FA950BF-0F31-4503-9E01-12471DD52ACA}"/>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10 / 14</a:t>
            </a:r>
          </a:p>
        </p:txBody>
      </p:sp>
      <p:sp>
        <p:nvSpPr>
          <p:cNvPr id="4" name="">
            <a:extLst xmlns:a="http://schemas.openxmlformats.org/drawingml/2006/main">
              <a:ext uri="{FF2B5EF4-FFF2-40B4-BE49-F238E27FC236}">
                <a16:creationId xmlns:a16="http://schemas.microsoft.com/office/drawing/2014/main" id="{E3E34430-9577-49BF-8B0C-C8A3D44E20DD}"/>
              </a:ext>
            </a:extLst>
          </p:cNvPr>
          <p:cNvSpPr>
            <a:spLocks xmlns:a="http://schemas.openxmlformats.org/drawingml/2006/main" noGrp="1"/>
          </p:cNvSpPr>
          <p:nvPr/>
        </p:nvSpPr>
        <p:spPr>
          <a:xfrm xmlns:a="http://schemas.openxmlformats.org/drawingml/2006/main">
            <a:off x="914400" y="1809750"/>
            <a:ext cx="16459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800" b="1">
                <a:solidFill>
                  <a:srgbClr val="FFFFFF"/>
                </a:solidFill>
                <a:latin typeface="Arial"/>
                <a:ea typeface="Arial"/>
                <a:cs typeface="Arial"/>
              </a:defRPr>
            </a:pPr>
            <a:r>
              <a:rPr sz="4800" b="1">
                <a:solidFill>
                  <a:srgbClr val="FFFFFF"/>
                </a:solidFill>
                <a:latin typeface="Arial"/>
                <a:ea typeface="Arial"/>
                <a:cs typeface="Arial"/>
              </a:rPr>
              <a:t>The terminal. Inside your app.</a:t>
            </a:r>
          </a:p>
        </p:txBody>
      </p:sp>
      <p:sp>
        <p:nvSpPr>
          <p:cNvPr id="5" name="">
            <a:extLst xmlns:a="http://schemas.openxmlformats.org/drawingml/2006/main">
              <a:ext uri="{FF2B5EF4-FFF2-40B4-BE49-F238E27FC236}">
                <a16:creationId xmlns:a16="http://schemas.microsoft.com/office/drawing/2014/main" id="{8FB4C8CE-37C3-4349-B42E-ADC96CBAEE9F}"/>
              </a:ext>
            </a:extLst>
          </p:cNvPr>
          <p:cNvSpPr>
            <a:spLocks xmlns:a="http://schemas.openxmlformats.org/drawingml/2006/main" noGrp="1"/>
          </p:cNvSpPr>
          <p:nvPr/>
        </p:nvSpPr>
        <p:spPr>
          <a:xfrm xmlns:a="http://schemas.openxmlformats.org/drawingml/2006/main">
            <a:off x="952500" y="2924175"/>
            <a:ext cx="16192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325" b="0">
                <a:solidFill>
                  <a:srgbClr val="AEC0D3"/>
                </a:solidFill>
                <a:latin typeface="Arial"/>
                <a:ea typeface="Arial"/>
                <a:cs typeface="Arial"/>
              </a:defRPr>
            </a:pPr>
            <a:r>
              <a:rPr sz="2325" b="0">
                <a:solidFill>
                  <a:srgbClr val="AEC0D3"/>
                </a:solidFill>
                <a:latin typeface="Arial"/>
                <a:ea typeface="Arial"/>
                <a:cs typeface="Arial"/>
              </a:rPr>
              <a:t>An xterm interface ready for your authorised gateway.</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029054b2d4f14076"/>
          <a:stretch xmlns:a="http://schemas.openxmlformats.org/drawingml/2006/main"/>
        </p:blipFill>
        <p:spPr>
          <a:xfrm xmlns:a="http://schemas.openxmlformats.org/drawingml/2006/main">
            <a:off x="2105932" y="3886200"/>
            <a:ext cx="14076136" cy="56197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6FF75FBB-6827-4DCE-B9A0-9F8191BEFE24}"/>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8" name="">
            <a:extLst xmlns:a="http://schemas.openxmlformats.org/drawingml/2006/main">
              <a:ext uri="{FF2B5EF4-FFF2-40B4-BE49-F238E27FC236}">
                <a16:creationId xmlns:a16="http://schemas.microsoft.com/office/drawing/2014/main" id="{0049B56A-7D80-49AE-ACA6-57338621F8E3}"/>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SAMPLE DATA</a:t>
            </a:r>
          </a:p>
        </p:txBody>
      </p:sp>
    </p:spTree>
    <p:extLst>
      <p:ext uri="{BB962C8B-B14F-4D97-AF65-F5344CB8AC3E}">
        <p14:creationId xmlns:p14="http://schemas.microsoft.com/office/powerpoint/2010/main" val="1921384139"/>
      </p:ext>
    </p:extLst>
  </p:cSld>
</p:sld>
</file>

<file path=ppt/slides/slide11.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526437452f5440dc"/>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CE72CD9-8A77-4ECF-979C-689320EA59AA}"/>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6054DB7B-AF96-4A55-823B-5076832B9BE3}"/>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11 / 14</a:t>
            </a:r>
          </a:p>
        </p:txBody>
      </p:sp>
      <p:sp>
        <p:nvSpPr>
          <p:cNvPr id="4" name="">
            <a:extLst xmlns:a="http://schemas.openxmlformats.org/drawingml/2006/main">
              <a:ext uri="{FF2B5EF4-FFF2-40B4-BE49-F238E27FC236}">
                <a16:creationId xmlns:a16="http://schemas.microsoft.com/office/drawing/2014/main" id="{E8D70436-C4FC-4E1B-9615-D32E3D9208CF}"/>
              </a:ext>
            </a:extLst>
          </p:cNvPr>
          <p:cNvSpPr>
            <a:spLocks xmlns:a="http://schemas.openxmlformats.org/drawingml/2006/main" noGrp="1"/>
          </p:cNvSpPr>
          <p:nvPr/>
        </p:nvSpPr>
        <p:spPr>
          <a:xfrm xmlns:a="http://schemas.openxmlformats.org/drawingml/2006/main">
            <a:off x="914400" y="1809750"/>
            <a:ext cx="16459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800" b="1">
                <a:solidFill>
                  <a:srgbClr val="FFFFFF"/>
                </a:solidFill>
                <a:latin typeface="Arial"/>
                <a:ea typeface="Arial"/>
                <a:cs typeface="Arial"/>
              </a:defRPr>
            </a:pPr>
            <a:r>
              <a:rPr sz="4800" b="1">
                <a:solidFill>
                  <a:srgbClr val="FFFFFF"/>
                </a:solidFill>
                <a:latin typeface="Arial"/>
                <a:ea typeface="Arial"/>
                <a:cs typeface="Arial"/>
              </a:rPr>
              <a:t>Remote desktops. One workspace.</a:t>
            </a:r>
          </a:p>
        </p:txBody>
      </p:sp>
      <p:sp>
        <p:nvSpPr>
          <p:cNvPr id="5" name="">
            <a:extLst xmlns:a="http://schemas.openxmlformats.org/drawingml/2006/main">
              <a:ext uri="{FF2B5EF4-FFF2-40B4-BE49-F238E27FC236}">
                <a16:creationId xmlns:a16="http://schemas.microsoft.com/office/drawing/2014/main" id="{A213A349-4642-499A-BE20-D6477EC8B6DF}"/>
              </a:ext>
            </a:extLst>
          </p:cNvPr>
          <p:cNvSpPr>
            <a:spLocks xmlns:a="http://schemas.openxmlformats.org/drawingml/2006/main" noGrp="1"/>
          </p:cNvSpPr>
          <p:nvPr/>
        </p:nvSpPr>
        <p:spPr>
          <a:xfrm xmlns:a="http://schemas.openxmlformats.org/drawingml/2006/main">
            <a:off x="952500" y="2924175"/>
            <a:ext cx="16192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325" b="0">
                <a:solidFill>
                  <a:srgbClr val="AEC0D3"/>
                </a:solidFill>
                <a:latin typeface="Arial"/>
                <a:ea typeface="Arial"/>
                <a:cs typeface="Arial"/>
              </a:defRPr>
            </a:pPr>
            <a:r>
              <a:rPr sz="2325" b="0">
                <a:solidFill>
                  <a:srgbClr val="AEC0D3"/>
                </a:solidFill>
                <a:latin typeface="Arial"/>
                <a:ea typeface="Arial"/>
                <a:cs typeface="Arial"/>
              </a:rPr>
              <a:t>A noVNC viewer with connection and fullscreen controls.</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b9fa308bb22e4274"/>
          <a:stretch xmlns:a="http://schemas.openxmlformats.org/drawingml/2006/main"/>
        </p:blipFill>
        <p:spPr>
          <a:xfrm xmlns:a="http://schemas.openxmlformats.org/drawingml/2006/main">
            <a:off x="2105932" y="3886200"/>
            <a:ext cx="14076136" cy="56197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3BD5FDFD-11B6-4F6B-BB73-E54B291D7A77}"/>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8" name="">
            <a:extLst xmlns:a="http://schemas.openxmlformats.org/drawingml/2006/main">
              <a:ext uri="{FF2B5EF4-FFF2-40B4-BE49-F238E27FC236}">
                <a16:creationId xmlns:a16="http://schemas.microsoft.com/office/drawing/2014/main" id="{2488FF91-B7E8-4364-9E49-20B024B01E2E}"/>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SAMPLE DATA</a:t>
            </a:r>
          </a:p>
        </p:txBody>
      </p:sp>
    </p:spTree>
    <p:extLst>
      <p:ext uri="{BB962C8B-B14F-4D97-AF65-F5344CB8AC3E}">
        <p14:creationId xmlns:p14="http://schemas.microsoft.com/office/powerpoint/2010/main" val="636959894"/>
      </p:ext>
    </p:extLst>
  </p:cSld>
</p:sld>
</file>

<file path=ppt/slides/slide12.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f0e0fa41415341e8"/>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7F730F4-ECA7-46BF-9EFF-9479228056A6}"/>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1DDF27AD-B964-410D-90EA-47036B911C33}"/>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12 / 14</a:t>
            </a:r>
          </a:p>
        </p:txBody>
      </p:sp>
      <p:sp>
        <p:nvSpPr>
          <p:cNvPr id="4" name="">
            <a:extLst xmlns:a="http://schemas.openxmlformats.org/drawingml/2006/main">
              <a:ext uri="{FF2B5EF4-FFF2-40B4-BE49-F238E27FC236}">
                <a16:creationId xmlns:a16="http://schemas.microsoft.com/office/drawing/2014/main" id="{81A1F9DE-40E3-4491-8410-C37C6B4FC96B}"/>
              </a:ext>
            </a:extLst>
          </p:cNvPr>
          <p:cNvSpPr>
            <a:spLocks xmlns:a="http://schemas.openxmlformats.org/drawingml/2006/main" noGrp="1"/>
          </p:cNvSpPr>
          <p:nvPr/>
        </p:nvSpPr>
        <p:spPr>
          <a:xfrm xmlns:a="http://schemas.openxmlformats.org/drawingml/2006/main">
            <a:off x="914400" y="2000250"/>
            <a:ext cx="609600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500" b="1">
                <a:solidFill>
                  <a:srgbClr val="FFFFFF"/>
                </a:solidFill>
                <a:latin typeface="Arial"/>
                <a:ea typeface="Arial"/>
                <a:cs typeface="Arial"/>
              </a:defRPr>
            </a:pPr>
            <a:r>
              <a:rPr sz="4500" b="1">
                <a:solidFill>
                  <a:srgbClr val="FFFFFF"/>
                </a:solidFill>
                <a:latin typeface="Arial"/>
                <a:ea typeface="Arial"/>
                <a:cs typeface="Arial"/>
              </a:rPr>
              <a:t>A consistent</a:t>
            </a:r>
          </a:p>
          <a:p xmlns:a="http://schemas.openxmlformats.org/drawingml/2006/main">
            <a:pPr>
              <a:defRPr sz="4500" b="1">
                <a:solidFill>
                  <a:srgbClr val="FFFFFF"/>
                </a:solidFill>
                <a:latin typeface="Arial"/>
                <a:ea typeface="Arial"/>
                <a:cs typeface="Arial"/>
              </a:defRPr>
            </a:pPr>
            <a:r>
              <a:rPr sz="4500" b="1">
                <a:solidFill>
                  <a:srgbClr val="FFFFFF"/>
                </a:solidFill>
                <a:latin typeface="Arial"/>
                <a:ea typeface="Arial"/>
                <a:cs typeface="Arial"/>
              </a:rPr>
              <a:t>experience everywhere.</a:t>
            </a:r>
          </a:p>
        </p:txBody>
      </p:sp>
      <p:sp>
        <p:nvSpPr>
          <p:cNvPr id="5" name="">
            <a:extLst xmlns:a="http://schemas.openxmlformats.org/drawingml/2006/main">
              <a:ext uri="{FF2B5EF4-FFF2-40B4-BE49-F238E27FC236}">
                <a16:creationId xmlns:a16="http://schemas.microsoft.com/office/drawing/2014/main" id="{6392AD7A-D236-4522-A903-F64199B11683}"/>
              </a:ext>
            </a:extLst>
          </p:cNvPr>
          <p:cNvSpPr>
            <a:spLocks xmlns:a="http://schemas.openxmlformats.org/drawingml/2006/main" noGrp="1"/>
          </p:cNvSpPr>
          <p:nvPr/>
        </p:nvSpPr>
        <p:spPr>
          <a:xfrm xmlns:a="http://schemas.openxmlformats.org/drawingml/2006/main">
            <a:off x="952500" y="5095875"/>
            <a:ext cx="51435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AEC0D3"/>
                </a:solidFill>
                <a:latin typeface="Arial"/>
                <a:ea typeface="Arial"/>
                <a:cs typeface="Arial"/>
              </a:defRPr>
            </a:pPr>
            <a:r>
              <a:rPr sz="2475" b="0">
                <a:solidFill>
                  <a:srgbClr val="AEC0D3"/>
                </a:solidFill>
                <a:latin typeface="Arial"/>
                <a:ea typeface="Arial"/>
                <a:cs typeface="Arial"/>
              </a:rPr>
              <a:t>Responsive layouts and localised interfaces.</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0be2174eab0b48c5"/>
          <a:stretch xmlns:a="http://schemas.openxmlformats.org/drawingml/2006/main"/>
        </p:blipFill>
        <p:spPr>
          <a:xfrm xmlns:a="http://schemas.openxmlformats.org/drawingml/2006/main">
            <a:off x="6423660" y="3752850"/>
            <a:ext cx="7193280" cy="4495800"/>
          </a:xfrm>
          <a:prstGeom xmlns:a="http://schemas.openxmlformats.org/drawingml/2006/main" prst="rect">
            <a:avLst/>
          </a:prstGeom>
        </p:spPr>
      </p:pic>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b5de8191cc04437a"/>
          <a:stretch xmlns:a="http://schemas.openxmlformats.org/drawingml/2006/main"/>
        </p:blipFill>
        <p:spPr>
          <a:xfrm xmlns:a="http://schemas.openxmlformats.org/drawingml/2006/main">
            <a:off x="13906500" y="2419350"/>
            <a:ext cx="3457575" cy="6915150"/>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3E606E9A-0F2D-465E-B3B9-F79E8AA0125A}"/>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9" name="">
            <a:extLst xmlns:a="http://schemas.openxmlformats.org/drawingml/2006/main">
              <a:ext uri="{FF2B5EF4-FFF2-40B4-BE49-F238E27FC236}">
                <a16:creationId xmlns:a16="http://schemas.microsoft.com/office/drawing/2014/main" id="{F249560D-FFAF-4163-AD83-D516D69E5BF8}"/>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SAMPLE DATA</a:t>
            </a:r>
          </a:p>
        </p:txBody>
      </p:sp>
    </p:spTree>
    <p:extLst>
      <p:ext uri="{BB962C8B-B14F-4D97-AF65-F5344CB8AC3E}">
        <p14:creationId xmlns:p14="http://schemas.microsoft.com/office/powerpoint/2010/main" val="1322213426"/>
      </p:ext>
    </p:extLst>
  </p:cSld>
</p:sld>
</file>

<file path=ppt/slides/slide13.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a87f2229233840b9"/>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9893297-6986-4C0C-A1DF-5F45DAD47026}"/>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0231C541-857F-479E-BF2E-57140428223F}"/>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13 / 14</a:t>
            </a:r>
          </a:p>
        </p:txBody>
      </p:sp>
      <p:sp>
        <p:nvSpPr>
          <p:cNvPr id="4" name="">
            <a:extLst xmlns:a="http://schemas.openxmlformats.org/drawingml/2006/main">
              <a:ext uri="{FF2B5EF4-FFF2-40B4-BE49-F238E27FC236}">
                <a16:creationId xmlns:a16="http://schemas.microsoft.com/office/drawing/2014/main" id="{C56275CB-CA49-425C-B678-C090769F7AF7}"/>
              </a:ext>
            </a:extLst>
          </p:cNvPr>
          <p:cNvSpPr>
            <a:spLocks xmlns:a="http://schemas.openxmlformats.org/drawingml/2006/main" noGrp="1"/>
          </p:cNvSpPr>
          <p:nvPr/>
        </p:nvSpPr>
        <p:spPr>
          <a:xfrm xmlns:a="http://schemas.openxmlformats.org/drawingml/2006/main">
            <a:off x="914400" y="2390775"/>
            <a:ext cx="4476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A head start</a:t>
            </a:r>
          </a:p>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for your next product.</a:t>
            </a:r>
          </a:p>
        </p:txBody>
      </p:sp>
      <p:sp>
        <p:nvSpPr>
          <p:cNvPr id="5" name="">
            <a:extLst xmlns:a="http://schemas.openxmlformats.org/drawingml/2006/main">
              <a:ext uri="{FF2B5EF4-FFF2-40B4-BE49-F238E27FC236}">
                <a16:creationId xmlns:a16="http://schemas.microsoft.com/office/drawing/2014/main" id="{AC3236D2-8ED6-4121-9B42-E0CCE75DF6D9}"/>
              </a:ext>
            </a:extLst>
          </p:cNvPr>
          <p:cNvSpPr>
            <a:spLocks xmlns:a="http://schemas.openxmlformats.org/drawingml/2006/main" noGrp="1"/>
          </p:cNvSpPr>
          <p:nvPr/>
        </p:nvSpPr>
        <p:spPr>
          <a:xfrm xmlns:a="http://schemas.openxmlformats.org/drawingml/2006/main">
            <a:off x="952500" y="5734050"/>
            <a:ext cx="4276725"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0">
                <a:solidFill>
                  <a:srgbClr val="AEC0D3"/>
                </a:solidFill>
                <a:latin typeface="Arial"/>
                <a:ea typeface="Arial"/>
                <a:cs typeface="Arial"/>
              </a:defRPr>
            </a:pPr>
            <a:r>
              <a:rPr sz="2400" b="0">
                <a:solidFill>
                  <a:srgbClr val="AEC0D3"/>
                </a:solidFill>
                <a:latin typeface="Arial"/>
                <a:ea typeface="Arial"/>
                <a:cs typeface="Arial"/>
              </a:rPr>
              <a:t>Start with a template.</a:t>
            </a:r>
          </a:p>
          <a:p xmlns:a="http://schemas.openxmlformats.org/drawingml/2006/main">
            <a:pPr>
              <a:defRPr sz="2400" b="0">
                <a:solidFill>
                  <a:srgbClr val="AEC0D3"/>
                </a:solidFill>
                <a:latin typeface="Arial"/>
                <a:ea typeface="Arial"/>
                <a:cs typeface="Arial"/>
              </a:defRPr>
            </a:pPr>
            <a:r>
              <a:rPr sz="2400" b="0">
                <a:solidFill>
                  <a:srgbClr val="AEC0D3"/>
                </a:solidFill>
                <a:latin typeface="Arial"/>
                <a:ea typeface="Arial"/>
                <a:cs typeface="Arial"/>
              </a:rPr>
              <a:t>Make it yours.</a:t>
            </a:r>
          </a:p>
          <a:p xmlns:a="http://schemas.openxmlformats.org/drawingml/2006/main">
            <a:pPr>
              <a:defRPr sz="2400" b="0">
                <a:solidFill>
                  <a:srgbClr val="AEC0D3"/>
                </a:solidFill>
                <a:latin typeface="Arial"/>
                <a:ea typeface="Arial"/>
                <a:cs typeface="Arial"/>
              </a:defRPr>
            </a:pPr>
            <a:r>
              <a:rPr sz="2400" b="0">
                <a:solidFill>
                  <a:srgbClr val="AEC0D3"/>
                </a:solidFill>
                <a:latin typeface="Arial"/>
                <a:ea typeface="Arial"/>
                <a:cs typeface="Arial"/>
              </a:rPr>
              <a:t>Connect your services.</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c0e1e2841a504b1f"/>
          <a:stretch xmlns:a="http://schemas.openxmlformats.org/drawingml/2006/main"/>
        </p:blipFill>
        <p:spPr>
          <a:xfrm xmlns:a="http://schemas.openxmlformats.org/drawingml/2006/main">
            <a:off x="5829300" y="2078831"/>
            <a:ext cx="11544300" cy="7215188"/>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C3BEF14F-3F55-4099-A2CC-9CCD5C16874A}"/>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8" name="">
            <a:extLst xmlns:a="http://schemas.openxmlformats.org/drawingml/2006/main">
              <a:ext uri="{FF2B5EF4-FFF2-40B4-BE49-F238E27FC236}">
                <a16:creationId xmlns:a16="http://schemas.microsoft.com/office/drawing/2014/main" id="{A7C89E32-9FD1-4573-88F5-46A733446B9D}"/>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SAMPLE DATA</a:t>
            </a:r>
          </a:p>
        </p:txBody>
      </p:sp>
    </p:spTree>
    <p:extLst>
      <p:ext uri="{BB962C8B-B14F-4D97-AF65-F5344CB8AC3E}">
        <p14:creationId xmlns:p14="http://schemas.microsoft.com/office/powerpoint/2010/main" val="1273518145"/>
      </p:ext>
    </p:extLst>
  </p:cSld>
</p:sld>
</file>

<file path=ppt/slides/slide14.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316ce29221e34a05"/>
          <a:srcRect xmlns:a="http://schemas.openxmlformats.org/drawingml/2006/main" l="0" t="27" r="0" b="27"/>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eb39f6f5240e433b"/>
          <a:stretch xmlns:a="http://schemas.openxmlformats.org/drawingml/2006/main"/>
        </p:blipFill>
        <p:spPr>
          <a:xfrm xmlns:a="http://schemas.openxmlformats.org/drawingml/2006/main">
            <a:off x="952500" y="904875"/>
            <a:ext cx="1000125" cy="100012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73BEE315-6CED-4BE8-8CCA-838062562269}"/>
              </a:ext>
            </a:extLst>
          </p:cNvPr>
          <p:cNvSpPr>
            <a:spLocks xmlns:a="http://schemas.openxmlformats.org/drawingml/2006/main" noGrp="1"/>
          </p:cNvSpPr>
          <p:nvPr/>
        </p:nvSpPr>
        <p:spPr>
          <a:xfrm xmlns:a="http://schemas.openxmlformats.org/drawingml/2006/main">
            <a:off x="2238375" y="904875"/>
            <a:ext cx="5715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850" b="1">
                <a:solidFill>
                  <a:srgbClr val="FFFFFF"/>
                </a:solidFill>
                <a:latin typeface="Arial"/>
                <a:ea typeface="Arial"/>
                <a:cs typeface="Arial"/>
              </a:defRPr>
            </a:pPr>
            <a:r>
              <a:rPr sz="2850" b="1">
                <a:solidFill>
                  <a:srgbClr val="FFFFFF"/>
                </a:solidFill>
                <a:latin typeface="Arial"/>
                <a:ea typeface="Arial"/>
                <a:cs typeface="Arial"/>
              </a:rPr>
              <a:t>AGON PARTNERS</a:t>
            </a:r>
          </a:p>
          <a:p xmlns:a="http://schemas.openxmlformats.org/drawingml/2006/main">
            <a:pPr>
              <a:defRPr sz="2850" b="1">
                <a:solidFill>
                  <a:srgbClr val="FFFFFF"/>
                </a:solidFill>
                <a:latin typeface="Arial"/>
                <a:ea typeface="Arial"/>
                <a:cs typeface="Arial"/>
              </a:defRPr>
            </a:pPr>
            <a:r>
              <a:rPr sz="2850" b="1">
                <a:solidFill>
                  <a:srgbClr val="FFFFFF"/>
                </a:solidFill>
                <a:latin typeface="Arial"/>
                <a:ea typeface="Arial"/>
                <a:cs typeface="Arial"/>
              </a:rPr>
              <a:t>INNOVATION AG</a:t>
            </a:r>
          </a:p>
        </p:txBody>
      </p:sp>
      <p:sp>
        <p:nvSpPr>
          <p:cNvPr id="4" name="">
            <a:extLst xmlns:a="http://schemas.openxmlformats.org/drawingml/2006/main">
              <a:ext uri="{FF2B5EF4-FFF2-40B4-BE49-F238E27FC236}">
                <a16:creationId xmlns:a16="http://schemas.microsoft.com/office/drawing/2014/main" id="{CFB389FD-B353-4638-BB16-9DBED2B83E18}"/>
              </a:ext>
            </a:extLst>
          </p:cNvPr>
          <p:cNvSpPr>
            <a:spLocks xmlns:a="http://schemas.openxmlformats.org/drawingml/2006/main" noGrp="1"/>
          </p:cNvSpPr>
          <p:nvPr/>
        </p:nvSpPr>
        <p:spPr>
          <a:xfrm xmlns:a="http://schemas.openxmlformats.org/drawingml/2006/main">
            <a:off x="952500" y="3086100"/>
            <a:ext cx="7286625"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5700" b="1">
                <a:solidFill>
                  <a:srgbClr val="FFFFFF"/>
                </a:solidFill>
                <a:latin typeface="Arial"/>
                <a:ea typeface="Arial"/>
                <a:cs typeface="Arial"/>
              </a:defRPr>
            </a:pPr>
            <a:r>
              <a:rPr sz="5700" b="1">
                <a:solidFill>
                  <a:srgbClr val="FFFFFF"/>
                </a:solidFill>
                <a:latin typeface="Arial"/>
                <a:ea typeface="Arial"/>
                <a:cs typeface="Arial"/>
              </a:rPr>
              <a:t>Your next admin</a:t>
            </a:r>
          </a:p>
          <a:p xmlns:a="http://schemas.openxmlformats.org/drawingml/2006/main">
            <a:pPr>
              <a:defRPr sz="5700" b="1">
                <a:solidFill>
                  <a:srgbClr val="FFFFFF"/>
                </a:solidFill>
                <a:latin typeface="Arial"/>
                <a:ea typeface="Arial"/>
                <a:cs typeface="Arial"/>
              </a:defRPr>
            </a:pPr>
            <a:r>
              <a:rPr sz="5700" b="1">
                <a:solidFill>
                  <a:srgbClr val="FFFFFF"/>
                </a:solidFill>
                <a:latin typeface="Arial"/>
                <a:ea typeface="Arial"/>
                <a:cs typeface="Arial"/>
              </a:rPr>
              <a:t>starts here.</a:t>
            </a:r>
          </a:p>
        </p:txBody>
      </p:sp>
      <p:sp>
        <p:nvSpPr>
          <p:cNvPr id="5" name="">
            <a:extLst xmlns:a="http://schemas.openxmlformats.org/drawingml/2006/main">
              <a:ext uri="{FF2B5EF4-FFF2-40B4-BE49-F238E27FC236}">
                <a16:creationId xmlns:a16="http://schemas.microsoft.com/office/drawing/2014/main" id="{AB1BD0DB-B64E-40B7-A870-696C753F4AC8}"/>
              </a:ext>
            </a:extLst>
          </p:cNvPr>
          <p:cNvSpPr>
            <a:spLocks xmlns:a="http://schemas.openxmlformats.org/drawingml/2006/main" noGrp="1"/>
          </p:cNvSpPr>
          <p:nvPr/>
        </p:nvSpPr>
        <p:spPr>
          <a:xfrm xmlns:a="http://schemas.openxmlformats.org/drawingml/2006/main">
            <a:off x="1000125" y="6210300"/>
            <a:ext cx="66675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000" b="0">
                <a:solidFill>
                  <a:srgbClr val="E2EDF4"/>
                </a:solidFill>
                <a:latin typeface="Arial"/>
                <a:ea typeface="Arial"/>
                <a:cs typeface="Arial"/>
              </a:defRPr>
            </a:pPr>
            <a:r>
              <a:rPr sz="3000" b="0">
                <a:solidFill>
                  <a:srgbClr val="E2EDF4"/>
                </a:solidFill>
                <a:latin typeface="Arial"/>
                <a:ea typeface="Arial"/>
                <a:cs typeface="Arial"/>
              </a:rPr>
              <a:t>Agon Ātrium</a:t>
            </a:r>
          </a:p>
          <a:p xmlns:a="http://schemas.openxmlformats.org/drawingml/2006/main">
            <a:pPr>
              <a:defRPr sz="3000" b="0">
                <a:solidFill>
                  <a:srgbClr val="E2EDF4"/>
                </a:solidFill>
                <a:latin typeface="Arial"/>
                <a:ea typeface="Arial"/>
                <a:cs typeface="Arial"/>
              </a:defRPr>
            </a:pPr>
            <a:r>
              <a:rPr sz="3000" b="0">
                <a:solidFill>
                  <a:srgbClr val="E2EDF4"/>
                </a:solidFill>
                <a:latin typeface="Arial"/>
                <a:ea typeface="Arial"/>
                <a:cs typeface="Arial"/>
              </a:rPr>
              <a:t>By Agon Partners Innovation AG</a:t>
            </a:r>
          </a:p>
        </p:txBody>
      </p:sp>
    </p:spTree>
    <p:extLst>
      <p:ext uri="{BB962C8B-B14F-4D97-AF65-F5344CB8AC3E}">
        <p14:creationId xmlns:p14="http://schemas.microsoft.com/office/powerpoint/2010/main" val="143498998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2026-09-19T08:32:30.4660000Z</dcterms:created>
  <dcterms:modified xsi:type="dcterms:W3CDTF">2026-09-19T08:32:30.4660000Z</dcterms:modified>
</coreProperties>
</file>